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Arial Black"/>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font" Target="fonts/ArialBlack-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eKivobMSmE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hstrojanathletics.com/sport/golf/girls/"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4068f52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4068f52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6fba088a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6fba088a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Winter sports will use the 6 week grading period from the beginning of school to determine the gpa eligibility; Spring Sports will use the 1st semester grading period to determine gpa eligibility.  It is possible to be on the roster and later become ineligible.  There are some sports that are non-cut unless excessive absences or safety issues.  An athlete could be on the roster for cross country and continue to practice until the eligibility period changes.  They will not be able to compete until they are cleared status from the Athletic department.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a04b10082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a04b10082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4068f53ba_1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4068f53ba_1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https://www.youtube.com/watch?v=eKivobMSmEE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6fba088ab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6fba088ab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Wet signatures are required.  We have had students </a:t>
            </a:r>
            <a:r>
              <a:rPr lang="en"/>
              <a:t>sign</a:t>
            </a:r>
            <a:r>
              <a:rPr lang="en"/>
              <a:t> up for sports without their guardians permission.  This is our double check for liability reasons.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6fba088ab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6fba088ab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june 1, 2024 may take a physical exam and submit to athletic office. </a:t>
            </a:r>
            <a:r>
              <a:rPr lang="en" sz="1800">
                <a:solidFill>
                  <a:srgbClr val="595959"/>
                </a:solidFill>
              </a:rPr>
              <a:t> Signup will be sent out soon. Must have history completed and signed before the Doctor may see you. These are the ONLY acceptable forms to submit.  This is the CIF approved physical exam paperwork.  Child wellness exam is DIFFERENT than a sports physical.  One per year.  This is liability concerns.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6fba088ab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6fba088ab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Must be stamped by the doctor’s office. It’s not </a:t>
            </a:r>
            <a:r>
              <a:rPr lang="en"/>
              <a:t>necessary</a:t>
            </a:r>
            <a:r>
              <a:rPr lang="en"/>
              <a:t> to upload.  You may upload YET you must still a paper copy to the Athletic Office.  Pictures don’t show when someone tries to change the date.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fba088ab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6fba088ab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6fba088ab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6fba088ab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 questions are in home campus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6fba088ab2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6fba088ab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6fba088ab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6fba088ab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Notice the dates that these are sent; I have a record from here that notes when it is sent to the users.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6fba088ab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6fba088ab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https://www.mhstrojanathletics.com/sport/golf/girls/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6fba088ab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6fba088ab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not required and families may opt out of donating to support athletics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04b10082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a04b10082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6fba088ab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6fba088ab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ca53fb1f8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ca53fb1f8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be clearer:  Depending on the sports their will be practice during EVERY break we have: Thanksgiving, Winter, Ski Week, Spring Break.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94068f522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94068f522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ca53fb1f8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ca53fb1f8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ca53fb1f8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ca53fb1f8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3db1c259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3db1c259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Paperwork is good the entire school year. Send an email or face to face meeting from the athlete.  You must get a new </a:t>
            </a:r>
            <a:r>
              <a:rPr lang="en"/>
              <a:t>physical</a:t>
            </a:r>
            <a:r>
              <a:rPr lang="en"/>
              <a:t> every year you compete.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93db1c259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93db1c259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unweighted gpa.  It has to be consistent for every athlete.  If an athlete had 5 C’s &amp; 1 C- and we used weighted gpa’s the athlete would then be </a:t>
            </a:r>
            <a:r>
              <a:rPr lang="en"/>
              <a:t>INELIGIBLE</a:t>
            </a:r>
            <a:r>
              <a:rPr lang="en"/>
              <a:t>.  Incoming 9th graders have a free pass for the first 6 weeks.  Everyone else will use the 2nd semester grades for the Fall sports. We do not have a probation period at MHS. Teams that cut MAY NOT keep someone who is ineligible over someone who is eligible.  They may NOT be added to the team later in the season either.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0" y="188025"/>
            <a:ext cx="8686200" cy="48078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hyperlink" Target="http://www.youtube.com/watch?v=eKivobMSmEE" TargetMode="External"/><Relationship Id="rId5"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4.jpg"/><Relationship Id="rId5"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www.mhstrojanathletics.com/" TargetMode="Externa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ocs.google.com/document/d/1Yit5mJFeHT2hmnujuuawMWDRldKEKRR-qLhz6D1mMqg/edit?usp=sharing" TargetMode="External"/><Relationship Id="rId4" Type="http://schemas.openxmlformats.org/officeDocument/2006/relationships/hyperlink" Target="mailto:jbutcher@musd.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idx="1" type="subTitle"/>
          </p:nvPr>
        </p:nvSpPr>
        <p:spPr>
          <a:xfrm>
            <a:off x="0" y="349675"/>
            <a:ext cx="8520600" cy="24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5300">
              <a:solidFill>
                <a:srgbClr val="000000"/>
              </a:solidFill>
              <a:highlight>
                <a:srgbClr val="1967D2"/>
              </a:highlight>
            </a:endParaRPr>
          </a:p>
          <a:p>
            <a:pPr indent="0" lvl="0" marL="0" rtl="0" algn="ctr">
              <a:spcBef>
                <a:spcPts val="0"/>
              </a:spcBef>
              <a:spcAft>
                <a:spcPts val="0"/>
              </a:spcAft>
              <a:buNone/>
            </a:pPr>
            <a:r>
              <a:rPr b="1" lang="en" sz="5300">
                <a:solidFill>
                  <a:srgbClr val="000000"/>
                </a:solidFill>
                <a:highlight>
                  <a:srgbClr val="1967D2"/>
                </a:highlight>
              </a:rPr>
              <a:t>2024-2025</a:t>
            </a:r>
            <a:endParaRPr b="1" sz="5300">
              <a:solidFill>
                <a:srgbClr val="000000"/>
              </a:solidFill>
              <a:highlight>
                <a:srgbClr val="1967D2"/>
              </a:highlight>
            </a:endParaRPr>
          </a:p>
          <a:p>
            <a:pPr indent="0" lvl="0" marL="0" rtl="0" algn="ctr">
              <a:spcBef>
                <a:spcPts val="0"/>
              </a:spcBef>
              <a:spcAft>
                <a:spcPts val="0"/>
              </a:spcAft>
              <a:buNone/>
            </a:pPr>
            <a:r>
              <a:rPr b="1" lang="en" sz="5300">
                <a:solidFill>
                  <a:srgbClr val="000000"/>
                </a:solidFill>
                <a:highlight>
                  <a:srgbClr val="1967D2"/>
                </a:highlight>
              </a:rPr>
              <a:t> Athletic Informational Meeting</a:t>
            </a:r>
            <a:endParaRPr b="1" sz="5300">
              <a:solidFill>
                <a:srgbClr val="000000"/>
              </a:solidFill>
              <a:highlight>
                <a:srgbClr val="1967D2"/>
              </a:highlight>
            </a:endParaRPr>
          </a:p>
          <a:p>
            <a:pPr indent="0" lvl="0" marL="0" rtl="0" algn="ctr">
              <a:spcBef>
                <a:spcPts val="0"/>
              </a:spcBef>
              <a:spcAft>
                <a:spcPts val="0"/>
              </a:spcAft>
              <a:buNone/>
            </a:pPr>
            <a:r>
              <a:t/>
            </a:r>
            <a:endParaRPr b="1" sz="1900">
              <a:solidFill>
                <a:srgbClr val="000000"/>
              </a:solidFill>
            </a:endParaRPr>
          </a:p>
          <a:p>
            <a:pPr indent="0" lvl="0" marL="0" rtl="0" algn="ctr">
              <a:spcBef>
                <a:spcPts val="0"/>
              </a:spcBef>
              <a:spcAft>
                <a:spcPts val="0"/>
              </a:spcAft>
              <a:buNone/>
            </a:pPr>
            <a:r>
              <a:rPr lang="en"/>
              <a:t> </a:t>
            </a:r>
            <a:endParaRPr/>
          </a:p>
        </p:txBody>
      </p:sp>
      <p:sp>
        <p:nvSpPr>
          <p:cNvPr id="55" name="Google Shape;55;p13"/>
          <p:cNvSpPr txBox="1"/>
          <p:nvPr/>
        </p:nvSpPr>
        <p:spPr>
          <a:xfrm>
            <a:off x="1853125" y="4169900"/>
            <a:ext cx="4673400" cy="8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highlight>
                  <a:srgbClr val="FFFF00"/>
                </a:highlight>
              </a:rPr>
              <a:t>Presented by: Ms. Butcher Athletic Director</a:t>
            </a:r>
            <a:endParaRPr>
              <a:highlight>
                <a:srgbClr val="FF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5" name="Shape 115"/>
        <p:cNvGrpSpPr/>
        <p:nvPr/>
      </p:nvGrpSpPr>
      <p:grpSpPr>
        <a:xfrm>
          <a:off x="0" y="0"/>
          <a:ext cx="0" cy="0"/>
          <a:chOff x="0" y="0"/>
          <a:chExt cx="0" cy="0"/>
        </a:xfrm>
      </p:grpSpPr>
      <p:sp>
        <p:nvSpPr>
          <p:cNvPr id="116" name="Google Shape;116;p22"/>
          <p:cNvSpPr txBox="1"/>
          <p:nvPr/>
        </p:nvSpPr>
        <p:spPr>
          <a:xfrm>
            <a:off x="4273300" y="1382975"/>
            <a:ext cx="520500" cy="3573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WED</a:t>
            </a:r>
            <a:endParaRPr sz="1000">
              <a:solidFill>
                <a:schemeClr val="dk2"/>
              </a:solidFill>
            </a:endParaRPr>
          </a:p>
        </p:txBody>
      </p:sp>
      <p:pic>
        <p:nvPicPr>
          <p:cNvPr id="117" name="Google Shape;117;p22"/>
          <p:cNvPicPr preferRelativeResize="0"/>
          <p:nvPr/>
        </p:nvPicPr>
        <p:blipFill>
          <a:blip r:embed="rId3">
            <a:alphaModFix/>
          </a:blip>
          <a:stretch>
            <a:fillRect/>
          </a:stretch>
        </p:blipFill>
        <p:spPr>
          <a:xfrm>
            <a:off x="1557138" y="46600"/>
            <a:ext cx="6029722" cy="5143499"/>
          </a:xfrm>
          <a:prstGeom prst="rect">
            <a:avLst/>
          </a:prstGeom>
          <a:noFill/>
          <a:ln>
            <a:noFill/>
          </a:ln>
        </p:spPr>
      </p:pic>
      <p:sp>
        <p:nvSpPr>
          <p:cNvPr id="118" name="Google Shape;118;p22"/>
          <p:cNvSpPr txBox="1"/>
          <p:nvPr/>
        </p:nvSpPr>
        <p:spPr>
          <a:xfrm>
            <a:off x="4203425" y="1468475"/>
            <a:ext cx="520500" cy="2718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Wed</a:t>
            </a:r>
            <a:endParaRPr sz="13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22" name="Shape 122"/>
        <p:cNvGrpSpPr/>
        <p:nvPr/>
      </p:nvGrpSpPr>
      <p:grpSpPr>
        <a:xfrm>
          <a:off x="0" y="0"/>
          <a:ext cx="0" cy="0"/>
          <a:chOff x="0" y="0"/>
          <a:chExt cx="0" cy="0"/>
        </a:xfrm>
      </p:grpSpPr>
      <p:sp>
        <p:nvSpPr>
          <p:cNvPr id="123" name="Google Shape;123;p23"/>
          <p:cNvSpPr txBox="1"/>
          <p:nvPr>
            <p:ph type="title"/>
          </p:nvPr>
        </p:nvSpPr>
        <p:spPr>
          <a:xfrm>
            <a:off x="257325" y="1031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 sz="3100">
                <a:solidFill>
                  <a:srgbClr val="1967D2"/>
                </a:solidFill>
              </a:rPr>
              <a:t>Residential Eligibility for Athletic Eligibility </a:t>
            </a:r>
            <a:br>
              <a:rPr b="1" lang="en" sz="3100">
                <a:solidFill>
                  <a:srgbClr val="1967D2"/>
                </a:solidFill>
              </a:rPr>
            </a:br>
            <a:r>
              <a:rPr b="1" lang="en" sz="3100">
                <a:solidFill>
                  <a:srgbClr val="1967D2"/>
                </a:solidFill>
              </a:rPr>
              <a:t>CIF / CCS Requirements</a:t>
            </a:r>
            <a:endParaRPr b="1" sz="1500" u="sng">
              <a:solidFill>
                <a:srgbClr val="1967D2"/>
              </a:solidFill>
            </a:endParaRPr>
          </a:p>
        </p:txBody>
      </p:sp>
      <p:sp>
        <p:nvSpPr>
          <p:cNvPr id="124" name="Google Shape;124;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26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 sz="2600">
                <a:solidFill>
                  <a:schemeClr val="dk1"/>
                </a:solidFill>
              </a:rPr>
              <a:t>Transfer students- must be cleared before competition. If you were not enrolled for the last 12 months at Milpitas High you are a transfer student you need to contact Athletic Director</a:t>
            </a:r>
            <a:r>
              <a:rPr lang="en" sz="3300">
                <a:solidFill>
                  <a:schemeClr val="dk1"/>
                </a:solidFill>
              </a:rPr>
              <a:t>. </a:t>
            </a:r>
            <a:r>
              <a:rPr lang="en" sz="2600">
                <a:solidFill>
                  <a:schemeClr val="dk1"/>
                </a:solidFill>
              </a:rPr>
              <a:t>Visit CIFCCS.org</a:t>
            </a:r>
            <a:endParaRPr sz="2600"/>
          </a:p>
          <a:p>
            <a:pPr indent="0" lvl="0" marL="0" rtl="0" algn="ctr">
              <a:lnSpc>
                <a:spcPct val="100000"/>
              </a:lnSpc>
              <a:spcBef>
                <a:spcPts val="0"/>
              </a:spcBef>
              <a:spcAft>
                <a:spcPts val="0"/>
              </a:spcAft>
              <a:buClr>
                <a:schemeClr val="dk1"/>
              </a:buClr>
              <a:buSzPts val="1100"/>
              <a:buFont typeface="Arial"/>
              <a:buNone/>
            </a:pPr>
            <a:r>
              <a:t/>
            </a:r>
            <a:endParaRPr sz="26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b="1" lang="en" sz="2600">
                <a:solidFill>
                  <a:schemeClr val="dk1"/>
                </a:solidFill>
              </a:rPr>
              <a:t>This does not include current 9th graders who started MHS on 1st day of this school year.</a:t>
            </a:r>
            <a:r>
              <a:rPr lang="en" sz="2600">
                <a:solidFill>
                  <a:schemeClr val="dk1"/>
                </a:solidFill>
              </a:rPr>
              <a:t> </a:t>
            </a:r>
            <a:endParaRPr sz="2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8" name="Shape 128"/>
        <p:cNvGrpSpPr/>
        <p:nvPr/>
      </p:nvGrpSpPr>
      <p:grpSpPr>
        <a:xfrm>
          <a:off x="0" y="0"/>
          <a:ext cx="0" cy="0"/>
          <a:chOff x="0" y="0"/>
          <a:chExt cx="0" cy="0"/>
        </a:xfrm>
      </p:grpSpPr>
      <p:pic>
        <p:nvPicPr>
          <p:cNvPr id="129" name="Google Shape;129;p24"/>
          <p:cNvPicPr preferRelativeResize="0"/>
          <p:nvPr/>
        </p:nvPicPr>
        <p:blipFill>
          <a:blip r:embed="rId3">
            <a:alphaModFix/>
          </a:blip>
          <a:stretch>
            <a:fillRect/>
          </a:stretch>
        </p:blipFill>
        <p:spPr>
          <a:xfrm>
            <a:off x="238875" y="0"/>
            <a:ext cx="8743950" cy="5067300"/>
          </a:xfrm>
          <a:prstGeom prst="rect">
            <a:avLst/>
          </a:prstGeom>
          <a:noFill/>
          <a:ln>
            <a:noFill/>
          </a:ln>
        </p:spPr>
      </p:pic>
      <p:pic>
        <p:nvPicPr>
          <p:cNvPr id="130" name="Google Shape;130;p24" title="How to use Athletic Clearance">
            <a:hlinkClick r:id="rId4"/>
          </p:cNvPr>
          <p:cNvPicPr preferRelativeResize="0"/>
          <p:nvPr/>
        </p:nvPicPr>
        <p:blipFill>
          <a:blip r:embed="rId5">
            <a:alphaModFix/>
          </a:blip>
          <a:stretch>
            <a:fillRect/>
          </a:stretch>
        </p:blipFill>
        <p:spPr>
          <a:xfrm>
            <a:off x="7163600" y="186500"/>
            <a:ext cx="1882000" cy="1058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34" name="Shape 134"/>
        <p:cNvGrpSpPr/>
        <p:nvPr/>
      </p:nvGrpSpPr>
      <p:grpSpPr>
        <a:xfrm>
          <a:off x="0" y="0"/>
          <a:ext cx="0" cy="0"/>
          <a:chOff x="0" y="0"/>
          <a:chExt cx="0" cy="0"/>
        </a:xfrm>
      </p:grpSpPr>
      <p:pic>
        <p:nvPicPr>
          <p:cNvPr id="135" name="Google Shape;135;p25"/>
          <p:cNvPicPr preferRelativeResize="0"/>
          <p:nvPr/>
        </p:nvPicPr>
        <p:blipFill>
          <a:blip r:embed="rId3">
            <a:alphaModFix/>
          </a:blip>
          <a:stretch>
            <a:fillRect/>
          </a:stretch>
        </p:blipFill>
        <p:spPr>
          <a:xfrm>
            <a:off x="144625" y="222350"/>
            <a:ext cx="6727147" cy="4838700"/>
          </a:xfrm>
          <a:prstGeom prst="rect">
            <a:avLst/>
          </a:prstGeom>
          <a:noFill/>
          <a:ln>
            <a:noFill/>
          </a:ln>
        </p:spPr>
      </p:pic>
      <p:sp>
        <p:nvSpPr>
          <p:cNvPr id="136" name="Google Shape;136;p25"/>
          <p:cNvSpPr txBox="1"/>
          <p:nvPr/>
        </p:nvSpPr>
        <p:spPr>
          <a:xfrm>
            <a:off x="7015975" y="349625"/>
            <a:ext cx="1996800" cy="42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CONFIRMATION Page is required to be submitted with wet signatures to the Athletic Office, P-12 or lock box outside P-12 office.</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40" name="Shape 140"/>
        <p:cNvGrpSpPr/>
        <p:nvPr/>
      </p:nvGrpSpPr>
      <p:grpSpPr>
        <a:xfrm>
          <a:off x="0" y="0"/>
          <a:ext cx="0" cy="0"/>
          <a:chOff x="0" y="0"/>
          <a:chExt cx="0" cy="0"/>
        </a:xfrm>
      </p:grpSpPr>
      <p:sp>
        <p:nvSpPr>
          <p:cNvPr id="141" name="Google Shape;141;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Physical Exam Requirements 24-25</a:t>
            </a:r>
            <a:endParaRPr/>
          </a:p>
        </p:txBody>
      </p:sp>
      <p:sp>
        <p:nvSpPr>
          <p:cNvPr id="142" name="Google Shape;142;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June 2nd $30 9am-1pm; July 28th </a:t>
            </a:r>
            <a:r>
              <a:rPr lang="en"/>
              <a:t>$30 9am-1pm cash</a:t>
            </a:r>
            <a:endParaRPr/>
          </a:p>
          <a:p>
            <a:pPr indent="0" lvl="0" marL="457200" rtl="0" algn="l">
              <a:spcBef>
                <a:spcPts val="1600"/>
              </a:spcBef>
              <a:spcAft>
                <a:spcPts val="1600"/>
              </a:spcAft>
              <a:buNone/>
            </a:pPr>
            <a:r>
              <a:t/>
            </a:r>
            <a:endParaRPr/>
          </a:p>
        </p:txBody>
      </p:sp>
      <p:pic>
        <p:nvPicPr>
          <p:cNvPr id="143" name="Google Shape;143;p26"/>
          <p:cNvPicPr preferRelativeResize="0"/>
          <p:nvPr/>
        </p:nvPicPr>
        <p:blipFill>
          <a:blip r:embed="rId3">
            <a:alphaModFix/>
          </a:blip>
          <a:stretch>
            <a:fillRect/>
          </a:stretch>
        </p:blipFill>
        <p:spPr>
          <a:xfrm>
            <a:off x="798575" y="1588775"/>
            <a:ext cx="2620075" cy="3515875"/>
          </a:xfrm>
          <a:prstGeom prst="rect">
            <a:avLst/>
          </a:prstGeom>
          <a:noFill/>
          <a:ln>
            <a:noFill/>
          </a:ln>
        </p:spPr>
      </p:pic>
      <p:pic>
        <p:nvPicPr>
          <p:cNvPr id="144" name="Google Shape;144;p26"/>
          <p:cNvPicPr preferRelativeResize="0"/>
          <p:nvPr/>
        </p:nvPicPr>
        <p:blipFill rotWithShape="1">
          <a:blip r:embed="rId4">
            <a:alphaModFix/>
          </a:blip>
          <a:srcRect b="5347" l="2202" r="11074" t="0"/>
          <a:stretch/>
        </p:blipFill>
        <p:spPr>
          <a:xfrm>
            <a:off x="6277825" y="1630100"/>
            <a:ext cx="2750474" cy="2619873"/>
          </a:xfrm>
          <a:prstGeom prst="rect">
            <a:avLst/>
          </a:prstGeom>
          <a:noFill/>
          <a:ln>
            <a:noFill/>
          </a:ln>
        </p:spPr>
      </p:pic>
      <p:pic>
        <p:nvPicPr>
          <p:cNvPr id="145" name="Google Shape;145;p26"/>
          <p:cNvPicPr preferRelativeResize="0"/>
          <p:nvPr/>
        </p:nvPicPr>
        <p:blipFill rotWithShape="1">
          <a:blip r:embed="rId5">
            <a:alphaModFix/>
          </a:blip>
          <a:srcRect b="1661" l="7483" r="10643" t="0"/>
          <a:stretch/>
        </p:blipFill>
        <p:spPr>
          <a:xfrm>
            <a:off x="3473000" y="1630090"/>
            <a:ext cx="2750474" cy="33036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Physical Exams</a:t>
            </a:r>
            <a:endParaRPr/>
          </a:p>
        </p:txBody>
      </p:sp>
      <p:sp>
        <p:nvSpPr>
          <p:cNvPr id="151" name="Google Shape;151;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PAPER PHYSICAL EXAMS MUST BE SUBMITTED TO P-12, ATHLETIC OFFICE. </a:t>
            </a:r>
            <a:endParaRPr/>
          </a:p>
          <a:p>
            <a:pPr indent="0" lvl="0" marL="0" rtl="0" algn="l">
              <a:spcBef>
                <a:spcPts val="1600"/>
              </a:spcBef>
              <a:spcAft>
                <a:spcPts val="0"/>
              </a:spcAft>
              <a:buNone/>
            </a:pPr>
            <a:r>
              <a:rPr lang="en"/>
              <a:t>No trainer to review these</a:t>
            </a:r>
            <a:endParaRPr/>
          </a:p>
          <a:p>
            <a:pPr indent="0" lvl="0" marL="0" rtl="0" algn="l">
              <a:spcBef>
                <a:spcPts val="1600"/>
              </a:spcBef>
              <a:spcAft>
                <a:spcPts val="0"/>
              </a:spcAft>
              <a:buNone/>
            </a:pPr>
            <a:r>
              <a:rPr lang="en"/>
              <a:t>Website does not notify athletic office of updated forms</a:t>
            </a:r>
            <a:endParaRPr/>
          </a:p>
          <a:p>
            <a:pPr indent="0" lvl="0" marL="0" rtl="0" algn="l">
              <a:spcBef>
                <a:spcPts val="1600"/>
              </a:spcBef>
              <a:spcAft>
                <a:spcPts val="0"/>
              </a:spcAft>
              <a:buNone/>
            </a:pPr>
            <a:r>
              <a:rPr lang="en"/>
              <a:t>Pictures are </a:t>
            </a:r>
            <a:r>
              <a:rPr lang="en"/>
              <a:t>difficult to read</a:t>
            </a:r>
            <a:endParaRPr/>
          </a:p>
          <a:p>
            <a:pPr indent="0" lvl="0" marL="0" rtl="0" algn="l">
              <a:spcBef>
                <a:spcPts val="1600"/>
              </a:spcBef>
              <a:spcAft>
                <a:spcPts val="0"/>
              </a:spcAft>
              <a:buNone/>
            </a:pPr>
            <a:r>
              <a:rPr lang="en"/>
              <a:t>Guardians have locked the forms which does not allow viewing</a:t>
            </a:r>
            <a:endParaRPr/>
          </a:p>
          <a:p>
            <a:pPr indent="0" lvl="0" marL="0" rtl="0" algn="l">
              <a:spcBef>
                <a:spcPts val="1600"/>
              </a:spcBef>
              <a:spcAft>
                <a:spcPts val="1600"/>
              </a:spcAft>
              <a:buNone/>
            </a:pPr>
            <a:r>
              <a:rPr lang="en" sz="4000"/>
              <a:t>DO NOT UPLOAD to home campus</a:t>
            </a:r>
            <a:endParaRPr sz="4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55" name="Shape 155"/>
        <p:cNvGrpSpPr/>
        <p:nvPr/>
      </p:nvGrpSpPr>
      <p:grpSpPr>
        <a:xfrm>
          <a:off x="0" y="0"/>
          <a:ext cx="0" cy="0"/>
          <a:chOff x="0" y="0"/>
          <a:chExt cx="0" cy="0"/>
        </a:xfrm>
      </p:grpSpPr>
      <p:sp>
        <p:nvSpPr>
          <p:cNvPr id="156" name="Google Shape;156;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Insurance Requirements</a:t>
            </a:r>
            <a:endParaRPr/>
          </a:p>
        </p:txBody>
      </p:sp>
      <p:pic>
        <p:nvPicPr>
          <p:cNvPr id="157" name="Google Shape;157;p28"/>
          <p:cNvPicPr preferRelativeResize="0"/>
          <p:nvPr/>
        </p:nvPicPr>
        <p:blipFill>
          <a:blip r:embed="rId3">
            <a:alphaModFix/>
          </a:blip>
          <a:stretch>
            <a:fillRect/>
          </a:stretch>
        </p:blipFill>
        <p:spPr>
          <a:xfrm>
            <a:off x="1695727" y="1017725"/>
            <a:ext cx="5476438" cy="39910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61" name="Shape 161"/>
        <p:cNvGrpSpPr/>
        <p:nvPr/>
      </p:nvGrpSpPr>
      <p:grpSpPr>
        <a:xfrm>
          <a:off x="0" y="0"/>
          <a:ext cx="0" cy="0"/>
          <a:chOff x="0" y="0"/>
          <a:chExt cx="0" cy="0"/>
        </a:xfrm>
      </p:grpSpPr>
      <p:sp>
        <p:nvSpPr>
          <p:cNvPr id="162" name="Google Shape;162;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we turn in to Athletic Office?</a:t>
            </a:r>
            <a:endParaRPr/>
          </a:p>
        </p:txBody>
      </p:sp>
      <p:sp>
        <p:nvSpPr>
          <p:cNvPr id="163" name="Google Shape;163;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00050" lvl="0" marL="457200" rtl="0" algn="l">
              <a:spcBef>
                <a:spcPts val="0"/>
              </a:spcBef>
              <a:spcAft>
                <a:spcPts val="0"/>
              </a:spcAft>
              <a:buSzPts val="2700"/>
              <a:buAutoNum type="arabicPeriod"/>
            </a:pPr>
            <a:r>
              <a:rPr lang="en" sz="2700"/>
              <a:t>Home Campus Confirmation Page</a:t>
            </a:r>
            <a:endParaRPr sz="2700"/>
          </a:p>
          <a:p>
            <a:pPr indent="-400050" lvl="0" marL="457200" rtl="0" algn="l">
              <a:spcBef>
                <a:spcPts val="0"/>
              </a:spcBef>
              <a:spcAft>
                <a:spcPts val="0"/>
              </a:spcAft>
              <a:buSzPts val="2700"/>
              <a:buAutoNum type="arabicPeriod"/>
            </a:pPr>
            <a:r>
              <a:rPr lang="en" sz="2700"/>
              <a:t>Physical Exam 2 page document</a:t>
            </a:r>
            <a:endParaRPr sz="2700"/>
          </a:p>
          <a:p>
            <a:pPr indent="-374650" lvl="1" marL="914400" rtl="0" algn="l">
              <a:spcBef>
                <a:spcPts val="0"/>
              </a:spcBef>
              <a:spcAft>
                <a:spcPts val="0"/>
              </a:spcAft>
              <a:buSzPts val="2300"/>
              <a:buAutoNum type="alphaLcPeriod"/>
            </a:pPr>
            <a:r>
              <a:rPr lang="en" sz="2300"/>
              <a:t>After June 1, 2024</a:t>
            </a:r>
            <a:endParaRPr sz="2300"/>
          </a:p>
          <a:p>
            <a:pPr indent="-374650" lvl="1" marL="914400" rtl="0" algn="l">
              <a:spcBef>
                <a:spcPts val="0"/>
              </a:spcBef>
              <a:spcAft>
                <a:spcPts val="0"/>
              </a:spcAft>
              <a:buSzPts val="2300"/>
              <a:buAutoNum type="alphaLcPeriod"/>
            </a:pPr>
            <a:r>
              <a:rPr lang="en" sz="2300"/>
              <a:t>STAMPED by </a:t>
            </a:r>
            <a:r>
              <a:rPr lang="en" sz="2300"/>
              <a:t>the</a:t>
            </a:r>
            <a:r>
              <a:rPr lang="en" sz="2300"/>
              <a:t> Doctor’s Office</a:t>
            </a:r>
            <a:endParaRPr sz="2300"/>
          </a:p>
          <a:p>
            <a:pPr indent="-374650" lvl="1" marL="914400" rtl="0" algn="l">
              <a:spcBef>
                <a:spcPts val="0"/>
              </a:spcBef>
              <a:spcAft>
                <a:spcPts val="0"/>
              </a:spcAft>
              <a:buSzPts val="2300"/>
              <a:buAutoNum type="alphaLcPeriod"/>
            </a:pPr>
            <a:r>
              <a:rPr lang="en" sz="2300"/>
              <a:t>Completed and checked </a:t>
            </a:r>
            <a:r>
              <a:rPr lang="en" sz="2300"/>
              <a:t>eligible</a:t>
            </a:r>
            <a:r>
              <a:rPr lang="en" sz="2300"/>
              <a:t> for all activities</a:t>
            </a:r>
            <a:endParaRPr sz="2300"/>
          </a:p>
          <a:p>
            <a:pPr indent="-374650" lvl="1" marL="914400" rtl="0" algn="l">
              <a:spcBef>
                <a:spcPts val="0"/>
              </a:spcBef>
              <a:spcAft>
                <a:spcPts val="0"/>
              </a:spcAft>
              <a:buSzPts val="2300"/>
              <a:buAutoNum type="alphaLcPeriod"/>
            </a:pPr>
            <a:r>
              <a:rPr lang="en" sz="2300"/>
              <a:t>Student Name and ID # on the main form (Legible please)</a:t>
            </a:r>
            <a:endParaRPr sz="2300"/>
          </a:p>
          <a:p>
            <a:pPr indent="-374650" lvl="1" marL="914400" rtl="0" algn="l">
              <a:spcBef>
                <a:spcPts val="0"/>
              </a:spcBef>
              <a:spcAft>
                <a:spcPts val="0"/>
              </a:spcAft>
              <a:buSzPts val="2300"/>
              <a:buAutoNum type="alphaLcPeriod"/>
            </a:pPr>
            <a:r>
              <a:rPr lang="en" sz="2300"/>
              <a:t>History pages are optional </a:t>
            </a:r>
            <a:endParaRPr sz="23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67" name="Shape 167"/>
        <p:cNvGrpSpPr/>
        <p:nvPr/>
      </p:nvGrpSpPr>
      <p:grpSpPr>
        <a:xfrm>
          <a:off x="0" y="0"/>
          <a:ext cx="0" cy="0"/>
          <a:chOff x="0" y="0"/>
          <a:chExt cx="0" cy="0"/>
        </a:xfrm>
      </p:grpSpPr>
      <p:sp>
        <p:nvSpPr>
          <p:cNvPr id="168" name="Google Shape;168;p30"/>
          <p:cNvSpPr txBox="1"/>
          <p:nvPr>
            <p:ph type="title"/>
          </p:nvPr>
        </p:nvSpPr>
        <p:spPr>
          <a:xfrm>
            <a:off x="272850" y="1653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Clearance Process</a:t>
            </a:r>
            <a:endParaRPr/>
          </a:p>
          <a:p>
            <a:pPr indent="0" lvl="0" marL="0" rtl="0" algn="l">
              <a:spcBef>
                <a:spcPts val="0"/>
              </a:spcBef>
              <a:spcAft>
                <a:spcPts val="0"/>
              </a:spcAft>
              <a:buNone/>
            </a:pPr>
            <a:r>
              <a:t/>
            </a:r>
            <a:endParaRPr/>
          </a:p>
        </p:txBody>
      </p:sp>
      <p:sp>
        <p:nvSpPr>
          <p:cNvPr id="169" name="Google Shape;169;p30"/>
          <p:cNvSpPr txBox="1"/>
          <p:nvPr>
            <p:ph idx="1" type="body"/>
          </p:nvPr>
        </p:nvSpPr>
        <p:spPr>
          <a:xfrm>
            <a:off x="311700" y="738025"/>
            <a:ext cx="8520600" cy="4118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Create an account on home campus &amp; submit confirmation page to Athletic Office.</a:t>
            </a:r>
            <a:endParaRPr/>
          </a:p>
          <a:p>
            <a:pPr indent="-342900" lvl="0" marL="457200" rtl="0" algn="l">
              <a:spcBef>
                <a:spcPts val="0"/>
              </a:spcBef>
              <a:spcAft>
                <a:spcPts val="0"/>
              </a:spcAft>
              <a:buSzPts val="1800"/>
              <a:buAutoNum type="arabicPeriod"/>
            </a:pPr>
            <a:r>
              <a:rPr lang="en"/>
              <a:t>Physical Exam paperwork submitted to Athletic Office</a:t>
            </a:r>
            <a:endParaRPr/>
          </a:p>
          <a:p>
            <a:pPr indent="-342900" lvl="0" marL="457200" rtl="0" algn="l">
              <a:spcBef>
                <a:spcPts val="0"/>
              </a:spcBef>
              <a:spcAft>
                <a:spcPts val="0"/>
              </a:spcAft>
              <a:buSzPts val="1800"/>
              <a:buAutoNum type="arabicPeriod"/>
            </a:pPr>
            <a:r>
              <a:rPr lang="en"/>
              <a:t>Paperwork is reviewed and will receive</a:t>
            </a:r>
            <a:endParaRPr/>
          </a:p>
          <a:p>
            <a:pPr indent="-317500" lvl="1" marL="914400" rtl="0" algn="l">
              <a:spcBef>
                <a:spcPts val="0"/>
              </a:spcBef>
              <a:spcAft>
                <a:spcPts val="0"/>
              </a:spcAft>
              <a:buSzPts val="1400"/>
              <a:buAutoNum type="alphaLcPeriod"/>
            </a:pPr>
            <a:r>
              <a:rPr lang="en"/>
              <a:t>Practice only-information about the mandatory meeting will be sent</a:t>
            </a:r>
            <a:endParaRPr/>
          </a:p>
          <a:p>
            <a:pPr indent="-317500" lvl="2" marL="1371600" rtl="0" algn="l">
              <a:spcBef>
                <a:spcPts val="0"/>
              </a:spcBef>
              <a:spcAft>
                <a:spcPts val="0"/>
              </a:spcAft>
              <a:buSzPts val="1400"/>
              <a:buAutoNum type="romanLcPeriod"/>
            </a:pPr>
            <a:r>
              <a:rPr lang="en"/>
              <a:t>Grades, mandatory meeting, fair share, roster=clearance status</a:t>
            </a:r>
            <a:endParaRPr/>
          </a:p>
          <a:p>
            <a:pPr indent="-317500" lvl="1" marL="914400" rtl="0" algn="l">
              <a:spcBef>
                <a:spcPts val="0"/>
              </a:spcBef>
              <a:spcAft>
                <a:spcPts val="0"/>
              </a:spcAft>
              <a:buSzPts val="1400"/>
              <a:buAutoNum type="alphaLcPeriod"/>
            </a:pPr>
            <a:r>
              <a:rPr lang="en"/>
              <a:t>In progress-have not completed the electronic process</a:t>
            </a:r>
            <a:endParaRPr/>
          </a:p>
          <a:p>
            <a:pPr indent="-317500" lvl="1" marL="914400" rtl="0" algn="l">
              <a:spcBef>
                <a:spcPts val="0"/>
              </a:spcBef>
              <a:spcAft>
                <a:spcPts val="0"/>
              </a:spcAft>
              <a:buSzPts val="1400"/>
              <a:buAutoNum type="alphaLcPeriod"/>
            </a:pPr>
            <a:r>
              <a:rPr lang="en"/>
              <a:t>Pending-has NOT be </a:t>
            </a:r>
            <a:r>
              <a:rPr lang="en"/>
              <a:t>reviewed by Athletic Office</a:t>
            </a:r>
            <a:endParaRPr/>
          </a:p>
          <a:p>
            <a:pPr indent="-317500" lvl="1" marL="914400" rtl="0" algn="l">
              <a:spcBef>
                <a:spcPts val="0"/>
              </a:spcBef>
              <a:spcAft>
                <a:spcPts val="0"/>
              </a:spcAft>
              <a:buSzPts val="1400"/>
              <a:buAutoNum type="alphaLcPeriod"/>
            </a:pPr>
            <a:r>
              <a:rPr lang="en"/>
              <a:t>Denied-an email will be sent with the details of what is missing</a:t>
            </a:r>
            <a:endParaRPr/>
          </a:p>
          <a:p>
            <a:pPr indent="-342900" lvl="0" marL="457200" rtl="0" algn="l">
              <a:spcBef>
                <a:spcPts val="0"/>
              </a:spcBef>
              <a:spcAft>
                <a:spcPts val="0"/>
              </a:spcAft>
              <a:buSzPts val="1800"/>
              <a:buAutoNum type="arabicPeriod"/>
            </a:pPr>
            <a:r>
              <a:rPr lang="en"/>
              <a:t>Attend the Mandatory Guardian AND Athlete Mtg; sign in at end</a:t>
            </a:r>
            <a:endParaRPr/>
          </a:p>
          <a:p>
            <a:pPr indent="-342900" lvl="0" marL="457200" rtl="0" algn="l">
              <a:spcBef>
                <a:spcPts val="0"/>
              </a:spcBef>
              <a:spcAft>
                <a:spcPts val="0"/>
              </a:spcAft>
              <a:buSzPts val="1800"/>
              <a:buAutoNum type="arabicPeriod"/>
            </a:pPr>
            <a:r>
              <a:rPr lang="en"/>
              <a:t>Make the team roster</a:t>
            </a:r>
            <a:endParaRPr/>
          </a:p>
          <a:p>
            <a:pPr indent="-342900" lvl="0" marL="457200" rtl="0" algn="l">
              <a:spcBef>
                <a:spcPts val="0"/>
              </a:spcBef>
              <a:spcAft>
                <a:spcPts val="0"/>
              </a:spcAft>
              <a:buSzPts val="1800"/>
              <a:buAutoNum type="arabicPeriod"/>
            </a:pPr>
            <a:r>
              <a:rPr lang="en"/>
              <a:t>2.0gpa or higher (unweighted)</a:t>
            </a:r>
            <a:endParaRPr/>
          </a:p>
          <a:p>
            <a:pPr indent="-342900" lvl="0" marL="457200" rtl="0" algn="l">
              <a:spcBef>
                <a:spcPts val="0"/>
              </a:spcBef>
              <a:spcAft>
                <a:spcPts val="0"/>
              </a:spcAft>
              <a:buSzPts val="1800"/>
              <a:buAutoNum type="arabicPeriod"/>
            </a:pPr>
            <a:r>
              <a:rPr lang="en"/>
              <a:t>Fair Share Donation (paypal, cash, check, or paper signed for zero donation)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1"/>
          <p:cNvPicPr preferRelativeResize="0"/>
          <p:nvPr/>
        </p:nvPicPr>
        <p:blipFill>
          <a:blip r:embed="rId3">
            <a:alphaModFix/>
          </a:blip>
          <a:stretch>
            <a:fillRect/>
          </a:stretch>
        </p:blipFill>
        <p:spPr>
          <a:xfrm>
            <a:off x="222325" y="103163"/>
            <a:ext cx="8477250" cy="1971675"/>
          </a:xfrm>
          <a:prstGeom prst="rect">
            <a:avLst/>
          </a:prstGeom>
          <a:noFill/>
          <a:ln>
            <a:noFill/>
          </a:ln>
        </p:spPr>
      </p:pic>
      <p:pic>
        <p:nvPicPr>
          <p:cNvPr id="175" name="Google Shape;175;p31"/>
          <p:cNvPicPr preferRelativeResize="0"/>
          <p:nvPr/>
        </p:nvPicPr>
        <p:blipFill>
          <a:blip r:embed="rId4">
            <a:alphaModFix/>
          </a:blip>
          <a:stretch>
            <a:fillRect/>
          </a:stretch>
        </p:blipFill>
        <p:spPr>
          <a:xfrm>
            <a:off x="90225" y="2004538"/>
            <a:ext cx="8839199" cy="497055"/>
          </a:xfrm>
          <a:prstGeom prst="rect">
            <a:avLst/>
          </a:prstGeom>
          <a:noFill/>
          <a:ln>
            <a:noFill/>
          </a:ln>
        </p:spPr>
      </p:pic>
      <p:pic>
        <p:nvPicPr>
          <p:cNvPr id="176" name="Google Shape;176;p31"/>
          <p:cNvPicPr preferRelativeResize="0"/>
          <p:nvPr/>
        </p:nvPicPr>
        <p:blipFill rotWithShape="1">
          <a:blip r:embed="rId5">
            <a:alphaModFix/>
          </a:blip>
          <a:srcRect b="-7899" l="0" r="0" t="7900"/>
          <a:stretch/>
        </p:blipFill>
        <p:spPr>
          <a:xfrm>
            <a:off x="69925" y="2501593"/>
            <a:ext cx="8839200" cy="688848"/>
          </a:xfrm>
          <a:prstGeom prst="rect">
            <a:avLst/>
          </a:prstGeom>
          <a:noFill/>
          <a:ln>
            <a:noFill/>
          </a:ln>
        </p:spPr>
      </p:pic>
      <p:pic>
        <p:nvPicPr>
          <p:cNvPr id="177" name="Google Shape;177;p31"/>
          <p:cNvPicPr preferRelativeResize="0"/>
          <p:nvPr/>
        </p:nvPicPr>
        <p:blipFill>
          <a:blip r:embed="rId6">
            <a:alphaModFix/>
          </a:blip>
          <a:stretch>
            <a:fillRect/>
          </a:stretch>
        </p:blipFill>
        <p:spPr>
          <a:xfrm>
            <a:off x="0" y="3133997"/>
            <a:ext cx="9143998" cy="19315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59" name="Shape 59"/>
        <p:cNvGrpSpPr/>
        <p:nvPr/>
      </p:nvGrpSpPr>
      <p:grpSpPr>
        <a:xfrm>
          <a:off x="0" y="0"/>
          <a:ext cx="0" cy="0"/>
          <a:chOff x="0" y="0"/>
          <a:chExt cx="0" cy="0"/>
        </a:xfrm>
      </p:grpSpPr>
      <p:sp>
        <p:nvSpPr>
          <p:cNvPr id="60" name="Google Shape;60;p14"/>
          <p:cNvSpPr txBox="1"/>
          <p:nvPr>
            <p:ph idx="4294967295" type="title"/>
          </p:nvPr>
        </p:nvSpPr>
        <p:spPr>
          <a:xfrm>
            <a:off x="335425" y="137650"/>
            <a:ext cx="84411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t>MHS Athletics Website</a:t>
            </a:r>
            <a:endParaRPr sz="4700"/>
          </a:p>
        </p:txBody>
      </p:sp>
      <p:sp>
        <p:nvSpPr>
          <p:cNvPr id="61" name="Google Shape;61;p14"/>
          <p:cNvSpPr txBox="1"/>
          <p:nvPr>
            <p:ph idx="4294967295" type="subTitle"/>
          </p:nvPr>
        </p:nvSpPr>
        <p:spPr>
          <a:xfrm>
            <a:off x="2604150" y="3908400"/>
            <a:ext cx="4045200" cy="123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1900" u="sng">
                <a:solidFill>
                  <a:schemeClr val="hlink"/>
                </a:solidFill>
                <a:hlinkClick r:id="rId3"/>
              </a:rPr>
              <a:t>https://www.mhstrojanathletics.com/</a:t>
            </a:r>
            <a:endParaRPr sz="1900"/>
          </a:p>
        </p:txBody>
      </p:sp>
      <p:pic>
        <p:nvPicPr>
          <p:cNvPr id="62" name="Google Shape;62;p14"/>
          <p:cNvPicPr preferRelativeResize="0"/>
          <p:nvPr/>
        </p:nvPicPr>
        <p:blipFill>
          <a:blip r:embed="rId4">
            <a:alphaModFix/>
          </a:blip>
          <a:stretch>
            <a:fillRect/>
          </a:stretch>
        </p:blipFill>
        <p:spPr>
          <a:xfrm>
            <a:off x="1693775" y="929698"/>
            <a:ext cx="5756450" cy="3193750"/>
          </a:xfrm>
          <a:prstGeom prst="rect">
            <a:avLst/>
          </a:prstGeom>
          <a:noFill/>
          <a:ln>
            <a:noFill/>
          </a:ln>
        </p:spPr>
      </p:pic>
      <p:sp>
        <p:nvSpPr>
          <p:cNvPr id="63" name="Google Shape;63;p14"/>
          <p:cNvSpPr/>
          <p:nvPr/>
        </p:nvSpPr>
        <p:spPr>
          <a:xfrm>
            <a:off x="4396675" y="815825"/>
            <a:ext cx="271800" cy="2253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 name="Google Shape;64;p14"/>
          <p:cNvSpPr/>
          <p:nvPr/>
        </p:nvSpPr>
        <p:spPr>
          <a:xfrm>
            <a:off x="4349875" y="1219850"/>
            <a:ext cx="318600" cy="349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81" name="Shape 181"/>
        <p:cNvGrpSpPr/>
        <p:nvPr/>
      </p:nvGrpSpPr>
      <p:grpSpPr>
        <a:xfrm>
          <a:off x="0" y="0"/>
          <a:ext cx="0" cy="0"/>
          <a:chOff x="0" y="0"/>
          <a:chExt cx="0" cy="0"/>
        </a:xfrm>
      </p:grpSpPr>
      <p:sp>
        <p:nvSpPr>
          <p:cNvPr id="182" name="Google Shape;18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“Fair Share” Donations</a:t>
            </a:r>
            <a:endParaRPr/>
          </a:p>
        </p:txBody>
      </p:sp>
      <p:sp>
        <p:nvSpPr>
          <p:cNvPr id="183" name="Google Shape;183;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Athletic Budget is entirely self funded</a:t>
            </a:r>
            <a:endParaRPr/>
          </a:p>
          <a:p>
            <a:pPr indent="-342900" lvl="0" marL="457200" rtl="0" algn="l">
              <a:spcBef>
                <a:spcPts val="1600"/>
              </a:spcBef>
              <a:spcAft>
                <a:spcPts val="0"/>
              </a:spcAft>
              <a:buSzPts val="1800"/>
              <a:buChar char="●"/>
            </a:pPr>
            <a:r>
              <a:rPr lang="en"/>
              <a:t>Ticket sales for home games </a:t>
            </a:r>
            <a:endParaRPr/>
          </a:p>
          <a:p>
            <a:pPr indent="-311150" lvl="1" marL="914400" rtl="0" algn="l">
              <a:spcBef>
                <a:spcPts val="0"/>
              </a:spcBef>
              <a:spcAft>
                <a:spcPts val="0"/>
              </a:spcAft>
              <a:buSzPts val="1300"/>
              <a:buChar char="○"/>
            </a:pPr>
            <a:r>
              <a:rPr lang="en" sz="1700"/>
              <a:t>Football, Volleyball,Basketball, Wrestling</a:t>
            </a:r>
            <a:endParaRPr sz="1700"/>
          </a:p>
          <a:p>
            <a:pPr indent="-342900" lvl="0" marL="457200" rtl="0" algn="l">
              <a:spcBef>
                <a:spcPts val="0"/>
              </a:spcBef>
              <a:spcAft>
                <a:spcPts val="0"/>
              </a:spcAft>
              <a:buSzPts val="1800"/>
              <a:buChar char="●"/>
            </a:pPr>
            <a:r>
              <a:rPr lang="en"/>
              <a:t>Donations from Guardians</a:t>
            </a:r>
            <a:endParaRPr/>
          </a:p>
          <a:p>
            <a:pPr indent="-342900" lvl="0" marL="457200" rtl="0" algn="l">
              <a:spcBef>
                <a:spcPts val="0"/>
              </a:spcBef>
              <a:spcAft>
                <a:spcPts val="0"/>
              </a:spcAft>
              <a:buSzPts val="1800"/>
              <a:buChar char="●"/>
            </a:pPr>
            <a:r>
              <a:rPr lang="en"/>
              <a:t>Sponsorship from local businesses</a:t>
            </a:r>
            <a:endParaRPr/>
          </a:p>
          <a:p>
            <a:pPr indent="-342900" lvl="0" marL="457200" rtl="0" algn="l">
              <a:spcBef>
                <a:spcPts val="0"/>
              </a:spcBef>
              <a:spcAft>
                <a:spcPts val="0"/>
              </a:spcAft>
              <a:buSzPts val="1800"/>
              <a:buChar char="●"/>
            </a:pPr>
            <a:r>
              <a:rPr lang="en"/>
              <a:t>Company Matching funds</a:t>
            </a:r>
            <a:endParaRPr/>
          </a:p>
          <a:p>
            <a:pPr indent="-342900" lvl="0" marL="457200" rtl="0" algn="l">
              <a:spcBef>
                <a:spcPts val="0"/>
              </a:spcBef>
              <a:spcAft>
                <a:spcPts val="0"/>
              </a:spcAft>
              <a:buSzPts val="1800"/>
              <a:buChar char="●"/>
            </a:pPr>
            <a:r>
              <a:rPr lang="en"/>
              <a:t>Rebates</a:t>
            </a:r>
            <a:endParaRPr/>
          </a:p>
          <a:p>
            <a:pPr indent="0" lvl="0" marL="0" rtl="0" algn="l">
              <a:lnSpc>
                <a:spcPct val="100000"/>
              </a:lnSpc>
              <a:spcBef>
                <a:spcPts val="1600"/>
              </a:spcBef>
              <a:spcAft>
                <a:spcPts val="0"/>
              </a:spcAft>
              <a:buNone/>
            </a:pPr>
            <a:r>
              <a:rPr lang="en"/>
              <a:t>Officials, Security, Equipment, </a:t>
            </a:r>
            <a:endParaRPr/>
          </a:p>
          <a:p>
            <a:pPr indent="0" lvl="0" marL="0" rtl="0" algn="l">
              <a:lnSpc>
                <a:spcPct val="100000"/>
              </a:lnSpc>
              <a:spcBef>
                <a:spcPts val="0"/>
              </a:spcBef>
              <a:spcAft>
                <a:spcPts val="0"/>
              </a:spcAft>
              <a:buNone/>
            </a:pPr>
            <a:r>
              <a:rPr lang="en"/>
              <a:t>CIF/CCS/SCVAL Fees, reconditioning</a:t>
            </a:r>
            <a:endParaRPr/>
          </a:p>
          <a:p>
            <a:pPr indent="0" lvl="0" marL="0" rtl="0" algn="l">
              <a:spcBef>
                <a:spcPts val="0"/>
              </a:spcBef>
              <a:spcAft>
                <a:spcPts val="1600"/>
              </a:spcAft>
              <a:buNone/>
            </a:pPr>
            <a:r>
              <a:t/>
            </a:r>
            <a:endParaRPr/>
          </a:p>
        </p:txBody>
      </p:sp>
      <p:pic>
        <p:nvPicPr>
          <p:cNvPr id="184" name="Google Shape;184;p32"/>
          <p:cNvPicPr preferRelativeResize="0"/>
          <p:nvPr/>
        </p:nvPicPr>
        <p:blipFill>
          <a:blip r:embed="rId3">
            <a:alphaModFix/>
          </a:blip>
          <a:stretch>
            <a:fillRect/>
          </a:stretch>
        </p:blipFill>
        <p:spPr>
          <a:xfrm>
            <a:off x="5268025" y="223900"/>
            <a:ext cx="3765725" cy="46476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88" name="Shape 188"/>
        <p:cNvGrpSpPr/>
        <p:nvPr/>
      </p:nvGrpSpPr>
      <p:grpSpPr>
        <a:xfrm>
          <a:off x="0" y="0"/>
          <a:ext cx="0" cy="0"/>
          <a:chOff x="0" y="0"/>
          <a:chExt cx="0" cy="0"/>
        </a:xfrm>
      </p:grpSpPr>
      <p:sp>
        <p:nvSpPr>
          <p:cNvPr id="189" name="Google Shape;189;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Breakout Rooms</a:t>
            </a:r>
            <a:endParaRPr/>
          </a:p>
          <a:p>
            <a:pPr indent="0" lvl="0" marL="0" rtl="0" algn="ctr">
              <a:spcBef>
                <a:spcPts val="0"/>
              </a:spcBef>
              <a:spcAft>
                <a:spcPts val="0"/>
              </a:spcAft>
              <a:buNone/>
            </a:pPr>
            <a:r>
              <a:t/>
            </a:r>
            <a:endParaRPr/>
          </a:p>
        </p:txBody>
      </p:sp>
      <p:sp>
        <p:nvSpPr>
          <p:cNvPr id="190" name="Google Shape;190;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Breakout rooms: you should be able to move in and out of rooms.  </a:t>
            </a:r>
            <a:endParaRPr/>
          </a:p>
          <a:p>
            <a:pPr indent="0" lvl="0" marL="0" rtl="0" algn="l">
              <a:spcBef>
                <a:spcPts val="1600"/>
              </a:spcBef>
              <a:spcAft>
                <a:spcPts val="0"/>
              </a:spcAft>
              <a:buNone/>
            </a:pPr>
            <a:r>
              <a:rPr lang="en"/>
              <a:t>Coaches introductions</a:t>
            </a:r>
            <a:endParaRPr/>
          </a:p>
          <a:p>
            <a:pPr indent="0" lvl="0" marL="0" rtl="0" algn="l">
              <a:spcBef>
                <a:spcPts val="1600"/>
              </a:spcBef>
              <a:spcAft>
                <a:spcPts val="0"/>
              </a:spcAft>
              <a:buNone/>
            </a:pPr>
            <a:r>
              <a:rPr lang="en" u="sng">
                <a:solidFill>
                  <a:schemeClr val="hlink"/>
                </a:solidFill>
                <a:hlinkClick r:id="rId3"/>
              </a:rPr>
              <a:t>Link to FAQ</a:t>
            </a:r>
            <a:endParaRPr sz="1050">
              <a:solidFill>
                <a:srgbClr val="074D70"/>
              </a:solidFill>
              <a:highlight>
                <a:srgbClr val="FFFFFF"/>
              </a:highlight>
            </a:endParaRPr>
          </a:p>
          <a:p>
            <a:pPr indent="0" lvl="0" marL="0" marR="139700" rtl="0" algn="l">
              <a:spcBef>
                <a:spcPts val="1600"/>
              </a:spcBef>
              <a:spcAft>
                <a:spcPts val="0"/>
              </a:spcAft>
              <a:buNone/>
            </a:pPr>
            <a:r>
              <a:t/>
            </a:r>
            <a:endParaRPr sz="1050">
              <a:solidFill>
                <a:srgbClr val="074D70"/>
              </a:solidFill>
              <a:highlight>
                <a:srgbClr val="FFFFFF"/>
              </a:highlight>
            </a:endParaRPr>
          </a:p>
          <a:p>
            <a:pPr indent="0" lvl="0" marL="0" rtl="0" algn="l">
              <a:spcBef>
                <a:spcPts val="800"/>
              </a:spcBef>
              <a:spcAft>
                <a:spcPts val="0"/>
              </a:spcAft>
              <a:buNone/>
            </a:pPr>
            <a:r>
              <a:rPr lang="en"/>
              <a:t>The zoom meeting will end by 730pm. Please email </a:t>
            </a:r>
            <a:r>
              <a:rPr lang="en" u="sng">
                <a:solidFill>
                  <a:schemeClr val="hlink"/>
                </a:solidFill>
                <a:hlinkClick r:id="rId4"/>
              </a:rPr>
              <a:t>jbutcher@musd.org</a:t>
            </a:r>
            <a:r>
              <a:rPr lang="en"/>
              <a:t> to have additional questions answered.</a:t>
            </a:r>
            <a:endParaRPr/>
          </a:p>
          <a:p>
            <a:pPr indent="0" lvl="0" marL="0" rtl="0" algn="l">
              <a:spcBef>
                <a:spcPts val="1600"/>
              </a:spcBef>
              <a:spcAft>
                <a:spcPts val="1600"/>
              </a:spcAft>
              <a:buNone/>
            </a:pPr>
            <a:r>
              <a:rPr lang="en"/>
              <a:t>You may leave at any time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152400" y="152400"/>
            <a:ext cx="8839202" cy="2384728"/>
          </a:xfrm>
          <a:prstGeom prst="rect">
            <a:avLst/>
          </a:prstGeom>
          <a:noFill/>
          <a:ln>
            <a:noFill/>
          </a:ln>
        </p:spPr>
      </p:pic>
      <p:pic>
        <p:nvPicPr>
          <p:cNvPr id="70" name="Google Shape;70;p15"/>
          <p:cNvPicPr preferRelativeResize="0"/>
          <p:nvPr/>
        </p:nvPicPr>
        <p:blipFill>
          <a:blip r:embed="rId4">
            <a:alphaModFix/>
          </a:blip>
          <a:stretch>
            <a:fillRect/>
          </a:stretch>
        </p:blipFill>
        <p:spPr>
          <a:xfrm>
            <a:off x="2289588" y="2604078"/>
            <a:ext cx="4564835" cy="23015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High School Sports</a:t>
            </a:r>
            <a:endParaRPr/>
          </a:p>
        </p:txBody>
      </p:sp>
      <p:sp>
        <p:nvSpPr>
          <p:cNvPr id="76" name="Google Shape;76;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to they differ from club or middle school?</a:t>
            </a:r>
            <a:endParaRPr/>
          </a:p>
        </p:txBody>
      </p:sp>
      <p:sp>
        <p:nvSpPr>
          <p:cNvPr id="77" name="Google Shape;77;p16"/>
          <p:cNvSpPr txBox="1"/>
          <p:nvPr>
            <p:ph idx="2" type="body"/>
          </p:nvPr>
        </p:nvSpPr>
        <p:spPr>
          <a:xfrm>
            <a:off x="4939500" y="225325"/>
            <a:ext cx="3837000" cy="4194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Practice is 5-6 times a week up to 3 hours per day</a:t>
            </a:r>
            <a:endParaRPr/>
          </a:p>
          <a:p>
            <a:pPr indent="0" lvl="0" marL="0" rtl="0" algn="l">
              <a:spcBef>
                <a:spcPts val="1600"/>
              </a:spcBef>
              <a:spcAft>
                <a:spcPts val="0"/>
              </a:spcAft>
              <a:buNone/>
            </a:pPr>
            <a:r>
              <a:rPr lang="en"/>
              <a:t>Facility space is limited-it is possible to practice 7:30-9:30pm</a:t>
            </a:r>
            <a:endParaRPr/>
          </a:p>
          <a:p>
            <a:pPr indent="0" lvl="0" marL="0" rtl="0" algn="l">
              <a:spcBef>
                <a:spcPts val="1600"/>
              </a:spcBef>
              <a:spcAft>
                <a:spcPts val="0"/>
              </a:spcAft>
              <a:buNone/>
            </a:pPr>
            <a:r>
              <a:rPr lang="en"/>
              <a:t>Practice and/or contests WILL occur on vacation days</a:t>
            </a:r>
            <a:endParaRPr/>
          </a:p>
          <a:p>
            <a:pPr indent="0" lvl="0" marL="0" rtl="0" algn="l">
              <a:spcBef>
                <a:spcPts val="1600"/>
              </a:spcBef>
              <a:spcAft>
                <a:spcPts val="0"/>
              </a:spcAft>
              <a:buNone/>
            </a:pPr>
            <a:r>
              <a:rPr lang="en"/>
              <a:t>Going on vacation is not excused and expect to lose playing time </a:t>
            </a:r>
            <a:endParaRPr/>
          </a:p>
          <a:p>
            <a:pPr indent="0" lvl="0" marL="0" rtl="0" algn="l">
              <a:spcBef>
                <a:spcPts val="1600"/>
              </a:spcBef>
              <a:spcAft>
                <a:spcPts val="0"/>
              </a:spcAft>
              <a:buNone/>
            </a:pPr>
            <a:r>
              <a:rPr lang="en"/>
              <a:t>Playing time is not guaranteed</a:t>
            </a:r>
            <a:endParaRPr/>
          </a:p>
          <a:p>
            <a:pPr indent="0" lvl="0" marL="0" rtl="0" algn="l">
              <a:spcBef>
                <a:spcPts val="1600"/>
              </a:spcBef>
              <a:spcAft>
                <a:spcPts val="1600"/>
              </a:spcAft>
              <a:buNone/>
            </a:pPr>
            <a:r>
              <a:rPr lang="en"/>
              <a:t>Seasons overlap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81" name="Shape 81"/>
        <p:cNvGrpSpPr/>
        <p:nvPr/>
      </p:nvGrpSpPr>
      <p:grpSpPr>
        <a:xfrm>
          <a:off x="0" y="0"/>
          <a:ext cx="0" cy="0"/>
          <a:chOff x="0" y="0"/>
          <a:chExt cx="0" cy="0"/>
        </a:xfrm>
      </p:grpSpPr>
      <p:sp>
        <p:nvSpPr>
          <p:cNvPr id="82" name="Google Shape;82;p17"/>
          <p:cNvSpPr txBox="1"/>
          <p:nvPr/>
        </p:nvSpPr>
        <p:spPr>
          <a:xfrm>
            <a:off x="240850" y="1631675"/>
            <a:ext cx="3000000" cy="3414600"/>
          </a:xfrm>
          <a:prstGeom prst="rect">
            <a:avLst/>
          </a:prstGeom>
          <a:noFill/>
          <a:ln>
            <a:noFill/>
          </a:ln>
        </p:spPr>
        <p:txBody>
          <a:bodyPr anchorCtr="0" anchor="t" bIns="91425" lIns="91425" spcFirstLastPara="1" rIns="91425" wrap="square" tIns="91425">
            <a:spAutoFit/>
          </a:bodyPr>
          <a:lstStyle/>
          <a:p>
            <a:pPr indent="-3352" lvl="0" marL="9080" rtl="0" algn="ctr">
              <a:lnSpc>
                <a:spcPct val="110154"/>
              </a:lnSpc>
              <a:spcBef>
                <a:spcPts val="171"/>
              </a:spcBef>
              <a:spcAft>
                <a:spcPts val="0"/>
              </a:spcAft>
              <a:buNone/>
            </a:pPr>
            <a:r>
              <a:rPr b="1" lang="en" sz="2200">
                <a:solidFill>
                  <a:schemeClr val="dk1"/>
                </a:solidFill>
              </a:rPr>
              <a:t>Fall Sports</a:t>
            </a:r>
            <a:endParaRPr b="1" sz="2200">
              <a:solidFill>
                <a:schemeClr val="dk1"/>
              </a:solidFill>
            </a:endParaRPr>
          </a:p>
          <a:p>
            <a:pPr indent="-3352" lvl="0" marL="9080" rtl="0" algn="ctr">
              <a:lnSpc>
                <a:spcPct val="110154"/>
              </a:lnSpc>
              <a:spcBef>
                <a:spcPts val="171"/>
              </a:spcBef>
              <a:spcAft>
                <a:spcPts val="0"/>
              </a:spcAft>
              <a:buNone/>
            </a:pPr>
            <a:r>
              <a:rPr lang="en" sz="2000">
                <a:solidFill>
                  <a:schemeClr val="dk1"/>
                </a:solidFill>
              </a:rPr>
              <a:t>Cross Country</a:t>
            </a:r>
            <a:endParaRPr sz="2000">
              <a:solidFill>
                <a:schemeClr val="dk1"/>
              </a:solidFill>
            </a:endParaRPr>
          </a:p>
          <a:p>
            <a:pPr indent="-3352" lvl="0" marL="9080" rtl="0" algn="ctr">
              <a:lnSpc>
                <a:spcPct val="110154"/>
              </a:lnSpc>
              <a:spcBef>
                <a:spcPts val="171"/>
              </a:spcBef>
              <a:spcAft>
                <a:spcPts val="0"/>
              </a:spcAft>
              <a:buNone/>
            </a:pPr>
            <a:r>
              <a:rPr lang="en" sz="2000">
                <a:solidFill>
                  <a:schemeClr val="dk1"/>
                </a:solidFill>
              </a:rPr>
              <a:t>Girls Flag Football</a:t>
            </a:r>
            <a:endParaRPr sz="2000">
              <a:solidFill>
                <a:schemeClr val="dk1"/>
              </a:solidFill>
            </a:endParaRPr>
          </a:p>
          <a:p>
            <a:pPr indent="-3352" lvl="0" marL="9080" rtl="0" algn="ctr">
              <a:lnSpc>
                <a:spcPct val="110154"/>
              </a:lnSpc>
              <a:spcBef>
                <a:spcPts val="171"/>
              </a:spcBef>
              <a:spcAft>
                <a:spcPts val="0"/>
              </a:spcAft>
              <a:buNone/>
            </a:pPr>
            <a:r>
              <a:rPr lang="en" sz="2000">
                <a:solidFill>
                  <a:schemeClr val="dk1"/>
                </a:solidFill>
              </a:rPr>
              <a:t>Football *8/5</a:t>
            </a:r>
            <a:endParaRPr sz="2000">
              <a:solidFill>
                <a:schemeClr val="dk1"/>
              </a:solidFill>
            </a:endParaRPr>
          </a:p>
          <a:p>
            <a:pPr indent="-3352" lvl="0" marL="9080" rtl="0" algn="ctr">
              <a:lnSpc>
                <a:spcPct val="110154"/>
              </a:lnSpc>
              <a:spcBef>
                <a:spcPts val="171"/>
              </a:spcBef>
              <a:spcAft>
                <a:spcPts val="0"/>
              </a:spcAft>
              <a:buNone/>
            </a:pPr>
            <a:r>
              <a:rPr lang="en" sz="2000">
                <a:solidFill>
                  <a:schemeClr val="dk1"/>
                </a:solidFill>
              </a:rPr>
              <a:t>Girls Golf</a:t>
            </a:r>
            <a:endParaRPr sz="2000">
              <a:solidFill>
                <a:schemeClr val="dk1"/>
              </a:solidFill>
            </a:endParaRPr>
          </a:p>
          <a:p>
            <a:pPr indent="-3352" lvl="0" marL="9080" rtl="0" algn="ctr">
              <a:lnSpc>
                <a:spcPct val="110154"/>
              </a:lnSpc>
              <a:spcBef>
                <a:spcPts val="171"/>
              </a:spcBef>
              <a:spcAft>
                <a:spcPts val="0"/>
              </a:spcAft>
              <a:buNone/>
            </a:pPr>
            <a:r>
              <a:rPr lang="en" sz="2000">
                <a:solidFill>
                  <a:schemeClr val="dk1"/>
                </a:solidFill>
              </a:rPr>
              <a:t>Girls Tennis</a:t>
            </a:r>
            <a:endParaRPr sz="2000">
              <a:solidFill>
                <a:schemeClr val="dk1"/>
              </a:solidFill>
            </a:endParaRPr>
          </a:p>
          <a:p>
            <a:pPr indent="-3352" lvl="0" marL="9080" rtl="0" algn="ctr">
              <a:lnSpc>
                <a:spcPct val="110154"/>
              </a:lnSpc>
              <a:spcBef>
                <a:spcPts val="171"/>
              </a:spcBef>
              <a:spcAft>
                <a:spcPts val="0"/>
              </a:spcAft>
              <a:buNone/>
            </a:pPr>
            <a:r>
              <a:rPr lang="en" sz="2000">
                <a:solidFill>
                  <a:schemeClr val="dk1"/>
                </a:solidFill>
              </a:rPr>
              <a:t>Girls Volleyball</a:t>
            </a:r>
            <a:endParaRPr sz="2000">
              <a:solidFill>
                <a:schemeClr val="dk1"/>
              </a:solidFill>
            </a:endParaRPr>
          </a:p>
          <a:p>
            <a:pPr indent="-3352" lvl="0" marL="9080" rtl="0" algn="ctr">
              <a:lnSpc>
                <a:spcPct val="110154"/>
              </a:lnSpc>
              <a:spcBef>
                <a:spcPts val="171"/>
              </a:spcBef>
              <a:spcAft>
                <a:spcPts val="0"/>
              </a:spcAft>
              <a:buNone/>
            </a:pPr>
            <a:r>
              <a:rPr lang="en" sz="2000">
                <a:solidFill>
                  <a:schemeClr val="dk1"/>
                </a:solidFill>
              </a:rPr>
              <a:t>Boys Water Polo</a:t>
            </a:r>
            <a:endParaRPr sz="2000">
              <a:solidFill>
                <a:schemeClr val="dk1"/>
              </a:solidFill>
            </a:endParaRPr>
          </a:p>
          <a:p>
            <a:pPr indent="-3352" lvl="0" marL="9080" rtl="0" algn="ctr">
              <a:lnSpc>
                <a:spcPct val="110154"/>
              </a:lnSpc>
              <a:spcBef>
                <a:spcPts val="171"/>
              </a:spcBef>
              <a:spcAft>
                <a:spcPts val="0"/>
              </a:spcAft>
              <a:buNone/>
            </a:pPr>
            <a:r>
              <a:rPr lang="en" sz="2000">
                <a:solidFill>
                  <a:schemeClr val="dk1"/>
                </a:solidFill>
              </a:rPr>
              <a:t>Girls Water Polo</a:t>
            </a:r>
            <a:endParaRPr sz="2200"/>
          </a:p>
        </p:txBody>
      </p:sp>
      <p:sp>
        <p:nvSpPr>
          <p:cNvPr id="83" name="Google Shape;83;p17"/>
          <p:cNvSpPr txBox="1"/>
          <p:nvPr/>
        </p:nvSpPr>
        <p:spPr>
          <a:xfrm>
            <a:off x="0" y="85475"/>
            <a:ext cx="9051600" cy="162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chemeClr val="dk2"/>
                </a:solidFill>
                <a:latin typeface="Arial Black"/>
                <a:ea typeface="Arial Black"/>
                <a:cs typeface="Arial Black"/>
                <a:sym typeface="Arial Black"/>
              </a:rPr>
              <a:t>Fall Sports</a:t>
            </a:r>
            <a:endParaRPr b="1" sz="6000">
              <a:solidFill>
                <a:schemeClr val="dk2"/>
              </a:solidFill>
              <a:latin typeface="Arial Black"/>
              <a:ea typeface="Arial Black"/>
              <a:cs typeface="Arial Black"/>
              <a:sym typeface="Arial Black"/>
            </a:endParaRPr>
          </a:p>
          <a:p>
            <a:pPr indent="0" lvl="0" marL="0" rtl="0" algn="ctr">
              <a:spcBef>
                <a:spcPts val="0"/>
              </a:spcBef>
              <a:spcAft>
                <a:spcPts val="0"/>
              </a:spcAft>
              <a:buNone/>
            </a:pPr>
            <a:r>
              <a:rPr b="1" lang="en" sz="4100">
                <a:solidFill>
                  <a:schemeClr val="dk2"/>
                </a:solidFill>
                <a:latin typeface="Arial Black"/>
                <a:ea typeface="Arial Black"/>
                <a:cs typeface="Arial Black"/>
                <a:sym typeface="Arial Black"/>
              </a:rPr>
              <a:t> </a:t>
            </a:r>
            <a:r>
              <a:rPr b="1" lang="en" sz="3900">
                <a:solidFill>
                  <a:schemeClr val="dk2"/>
                </a:solidFill>
                <a:latin typeface="Arial Black"/>
                <a:ea typeface="Arial Black"/>
                <a:cs typeface="Arial Black"/>
                <a:sym typeface="Arial Black"/>
              </a:rPr>
              <a:t>8/9-11/9</a:t>
            </a:r>
            <a:r>
              <a:rPr b="1" lang="en" sz="1600">
                <a:solidFill>
                  <a:schemeClr val="dk2"/>
                </a:solidFill>
                <a:latin typeface="Arial Black"/>
                <a:ea typeface="Arial Black"/>
                <a:cs typeface="Arial Black"/>
                <a:sym typeface="Arial Black"/>
              </a:rPr>
              <a:t> </a:t>
            </a:r>
            <a:r>
              <a:rPr b="1" lang="en" sz="900">
                <a:solidFill>
                  <a:schemeClr val="dk2"/>
                </a:solidFill>
                <a:latin typeface="Arial Black"/>
                <a:ea typeface="Arial Black"/>
                <a:cs typeface="Arial Black"/>
                <a:sym typeface="Arial Black"/>
              </a:rPr>
              <a:t>(not including Varsity Sport Playoffs)</a:t>
            </a:r>
            <a:endParaRPr b="1" sz="900">
              <a:solidFill>
                <a:schemeClr val="dk2"/>
              </a:solidFill>
              <a:latin typeface="Arial Black"/>
              <a:ea typeface="Arial Black"/>
              <a:cs typeface="Arial Black"/>
              <a:sym typeface="Arial Black"/>
            </a:endParaRPr>
          </a:p>
        </p:txBody>
      </p:sp>
      <p:sp>
        <p:nvSpPr>
          <p:cNvPr id="84" name="Google Shape;84;p17"/>
          <p:cNvSpPr txBox="1"/>
          <p:nvPr/>
        </p:nvSpPr>
        <p:spPr>
          <a:xfrm>
            <a:off x="4871575" y="1670525"/>
            <a:ext cx="3581700" cy="3158100"/>
          </a:xfrm>
          <a:prstGeom prst="rect">
            <a:avLst/>
          </a:prstGeom>
          <a:noFill/>
          <a:ln>
            <a:noFill/>
          </a:ln>
        </p:spPr>
        <p:txBody>
          <a:bodyPr anchorCtr="0" anchor="t" bIns="91425" lIns="91425" spcFirstLastPara="1" rIns="91425" wrap="square" tIns="91425">
            <a:noAutofit/>
          </a:bodyPr>
          <a:lstStyle/>
          <a:p>
            <a:pPr indent="0" lvl="0" marL="0" rtl="0" algn="l">
              <a:spcBef>
                <a:spcPts val="171"/>
              </a:spcBef>
              <a:spcAft>
                <a:spcPts val="0"/>
              </a:spcAft>
              <a:buClr>
                <a:schemeClr val="dk1"/>
              </a:buClr>
              <a:buSzPts val="1100"/>
              <a:buFont typeface="Arial"/>
              <a:buNone/>
            </a:pPr>
            <a:r>
              <a:rPr b="1" lang="en" sz="1900">
                <a:solidFill>
                  <a:schemeClr val="dk1"/>
                </a:solidFill>
              </a:rPr>
              <a:t>Paperwork Due</a:t>
            </a:r>
            <a:r>
              <a:rPr lang="en" sz="1900">
                <a:solidFill>
                  <a:schemeClr val="dk1"/>
                </a:solidFill>
              </a:rPr>
              <a:t> to P-12</a:t>
            </a:r>
            <a:endParaRPr sz="1900">
              <a:solidFill>
                <a:schemeClr val="dk1"/>
              </a:solidFill>
            </a:endParaRPr>
          </a:p>
          <a:p>
            <a:pPr indent="0" lvl="0" marL="9080" rtl="0" algn="l">
              <a:spcBef>
                <a:spcPts val="171"/>
              </a:spcBef>
              <a:spcAft>
                <a:spcPts val="0"/>
              </a:spcAft>
              <a:buClr>
                <a:schemeClr val="dk1"/>
              </a:buClr>
              <a:buSzPts val="1100"/>
              <a:buFont typeface="Arial"/>
              <a:buNone/>
            </a:pPr>
            <a:r>
              <a:rPr lang="en" sz="1900">
                <a:solidFill>
                  <a:schemeClr val="dk1"/>
                </a:solidFill>
              </a:rPr>
              <a:t>August 5, 2024 </a:t>
            </a:r>
            <a:endParaRPr sz="1900">
              <a:solidFill>
                <a:schemeClr val="dk1"/>
              </a:solidFill>
            </a:endParaRPr>
          </a:p>
          <a:p>
            <a:pPr indent="-3352" lvl="0" marL="9080" rtl="0" algn="l">
              <a:lnSpc>
                <a:spcPct val="110154"/>
              </a:lnSpc>
              <a:spcBef>
                <a:spcPts val="171"/>
              </a:spcBef>
              <a:spcAft>
                <a:spcPts val="0"/>
              </a:spcAft>
              <a:buNone/>
            </a:pPr>
            <a:r>
              <a:rPr b="1" lang="en" sz="1900">
                <a:solidFill>
                  <a:schemeClr val="dk1"/>
                </a:solidFill>
              </a:rPr>
              <a:t>Guardian/Athlete Mtg</a:t>
            </a:r>
            <a:r>
              <a:rPr lang="en" sz="1900">
                <a:solidFill>
                  <a:schemeClr val="dk1"/>
                </a:solidFill>
              </a:rPr>
              <a:t> </a:t>
            </a:r>
            <a:endParaRPr sz="1900">
              <a:solidFill>
                <a:schemeClr val="dk1"/>
              </a:solidFill>
            </a:endParaRPr>
          </a:p>
          <a:p>
            <a:pPr indent="-3352" lvl="0" marL="9080" rtl="0" algn="l">
              <a:lnSpc>
                <a:spcPct val="110154"/>
              </a:lnSpc>
              <a:spcBef>
                <a:spcPts val="171"/>
              </a:spcBef>
              <a:spcAft>
                <a:spcPts val="0"/>
              </a:spcAft>
              <a:buClr>
                <a:schemeClr val="dk1"/>
              </a:buClr>
              <a:buSzPts val="1100"/>
              <a:buFont typeface="Arial"/>
              <a:buNone/>
            </a:pPr>
            <a:r>
              <a:rPr lang="en" sz="1900">
                <a:solidFill>
                  <a:schemeClr val="dk1"/>
                </a:solidFill>
              </a:rPr>
              <a:t>August 6, 2024 </a:t>
            </a:r>
            <a:endParaRPr sz="1900">
              <a:solidFill>
                <a:schemeClr val="dk1"/>
              </a:solidFill>
            </a:endParaRPr>
          </a:p>
          <a:p>
            <a:pPr indent="-3352" lvl="0" marL="9080" rtl="0" algn="l">
              <a:lnSpc>
                <a:spcPct val="110154"/>
              </a:lnSpc>
              <a:spcBef>
                <a:spcPts val="171"/>
              </a:spcBef>
              <a:spcAft>
                <a:spcPts val="0"/>
              </a:spcAft>
              <a:buClr>
                <a:schemeClr val="dk1"/>
              </a:buClr>
              <a:buSzPts val="1100"/>
              <a:buFont typeface="Arial"/>
              <a:buNone/>
            </a:pPr>
            <a:r>
              <a:rPr lang="en" sz="1900">
                <a:solidFill>
                  <a:schemeClr val="dk1"/>
                </a:solidFill>
              </a:rPr>
              <a:t>MHS Gym in person 6:30-8pm</a:t>
            </a:r>
            <a:endParaRPr sz="1900">
              <a:solidFill>
                <a:schemeClr val="dk1"/>
              </a:solidFill>
            </a:endParaRPr>
          </a:p>
          <a:p>
            <a:pPr indent="-3352" lvl="0" marL="9080" rtl="0" algn="l">
              <a:lnSpc>
                <a:spcPct val="110154"/>
              </a:lnSpc>
              <a:spcBef>
                <a:spcPts val="171"/>
              </a:spcBef>
              <a:spcAft>
                <a:spcPts val="0"/>
              </a:spcAft>
              <a:buClr>
                <a:schemeClr val="dk1"/>
              </a:buClr>
              <a:buSzPts val="1100"/>
              <a:buFont typeface="Arial"/>
              <a:buNone/>
            </a:pPr>
            <a:r>
              <a:rPr b="1" lang="en" sz="1900">
                <a:solidFill>
                  <a:schemeClr val="dk1"/>
                </a:solidFill>
              </a:rPr>
              <a:t>Practice Starts</a:t>
            </a:r>
            <a:r>
              <a:rPr lang="en" sz="1900">
                <a:solidFill>
                  <a:schemeClr val="dk1"/>
                </a:solidFill>
              </a:rPr>
              <a:t> </a:t>
            </a:r>
            <a:endParaRPr sz="1900">
              <a:solidFill>
                <a:schemeClr val="dk1"/>
              </a:solidFill>
            </a:endParaRPr>
          </a:p>
          <a:p>
            <a:pPr indent="-3352" lvl="0" marL="9080" rtl="0" algn="l">
              <a:lnSpc>
                <a:spcPct val="110154"/>
              </a:lnSpc>
              <a:spcBef>
                <a:spcPts val="171"/>
              </a:spcBef>
              <a:spcAft>
                <a:spcPts val="0"/>
              </a:spcAft>
              <a:buNone/>
            </a:pPr>
            <a:r>
              <a:rPr lang="en" sz="1900">
                <a:solidFill>
                  <a:schemeClr val="dk1"/>
                </a:solidFill>
              </a:rPr>
              <a:t>August 9, 2024</a:t>
            </a:r>
            <a:endParaRPr sz="1900">
              <a:solidFill>
                <a:schemeClr val="dk1"/>
              </a:solidFill>
            </a:endParaRPr>
          </a:p>
          <a:p>
            <a:pPr indent="-3352" lvl="0" marL="9080" rtl="0" algn="l">
              <a:lnSpc>
                <a:spcPct val="110154"/>
              </a:lnSpc>
              <a:spcBef>
                <a:spcPts val="171"/>
              </a:spcBef>
              <a:spcAft>
                <a:spcPts val="0"/>
              </a:spcAft>
              <a:buNone/>
            </a:pPr>
            <a:r>
              <a:rPr lang="en" sz="1900">
                <a:solidFill>
                  <a:schemeClr val="dk1"/>
                </a:solidFill>
              </a:rPr>
              <a:t>School Starts</a:t>
            </a:r>
            <a:endParaRPr sz="1900">
              <a:solidFill>
                <a:schemeClr val="dk1"/>
              </a:solidFill>
            </a:endParaRPr>
          </a:p>
          <a:p>
            <a:pPr indent="-3352" lvl="0" marL="9080" rtl="0" algn="l">
              <a:lnSpc>
                <a:spcPct val="110154"/>
              </a:lnSpc>
              <a:spcBef>
                <a:spcPts val="171"/>
              </a:spcBef>
              <a:spcAft>
                <a:spcPts val="0"/>
              </a:spcAft>
              <a:buClr>
                <a:schemeClr val="dk1"/>
              </a:buClr>
              <a:buSzPts val="1100"/>
              <a:buFont typeface="Arial"/>
              <a:buNone/>
            </a:pPr>
            <a:r>
              <a:rPr lang="en" sz="1900">
                <a:solidFill>
                  <a:schemeClr val="dk1"/>
                </a:solidFill>
              </a:rPr>
              <a:t>August 15</a:t>
            </a:r>
            <a:endParaRPr sz="1900">
              <a:solidFill>
                <a:schemeClr val="dk1"/>
              </a:solidFill>
            </a:endParaRPr>
          </a:p>
          <a:p>
            <a:pPr indent="0" lvl="0" marL="0" rtl="0" algn="l">
              <a:spcBef>
                <a:spcPts val="0"/>
              </a:spcBef>
              <a:spcAft>
                <a:spcPts val="0"/>
              </a:spcAft>
              <a:buNone/>
            </a:pPr>
            <a:r>
              <a:t/>
            </a:r>
            <a:endParaRPr sz="24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88" name="Shape 88"/>
        <p:cNvGrpSpPr/>
        <p:nvPr/>
      </p:nvGrpSpPr>
      <p:grpSpPr>
        <a:xfrm>
          <a:off x="0" y="0"/>
          <a:ext cx="0" cy="0"/>
          <a:chOff x="0" y="0"/>
          <a:chExt cx="0" cy="0"/>
        </a:xfrm>
      </p:grpSpPr>
      <p:sp>
        <p:nvSpPr>
          <p:cNvPr id="89" name="Google Shape;89;p18"/>
          <p:cNvSpPr txBox="1"/>
          <p:nvPr/>
        </p:nvSpPr>
        <p:spPr>
          <a:xfrm>
            <a:off x="209825" y="1841375"/>
            <a:ext cx="3000000" cy="2932500"/>
          </a:xfrm>
          <a:prstGeom prst="rect">
            <a:avLst/>
          </a:prstGeom>
          <a:noFill/>
          <a:ln>
            <a:noFill/>
          </a:ln>
        </p:spPr>
        <p:txBody>
          <a:bodyPr anchorCtr="0" anchor="t" bIns="91425" lIns="91425" spcFirstLastPara="1" rIns="91425" wrap="square" tIns="91425">
            <a:spAutoFit/>
          </a:bodyPr>
          <a:lstStyle/>
          <a:p>
            <a:pPr indent="0" lvl="0" marL="0" rtl="0" algn="l">
              <a:lnSpc>
                <a:spcPct val="110154"/>
              </a:lnSpc>
              <a:spcBef>
                <a:spcPts val="171"/>
              </a:spcBef>
              <a:spcAft>
                <a:spcPts val="0"/>
              </a:spcAft>
              <a:buNone/>
            </a:pPr>
            <a:r>
              <a:rPr b="1" lang="en" sz="2800">
                <a:solidFill>
                  <a:schemeClr val="dk1"/>
                </a:solidFill>
              </a:rPr>
              <a:t>Winter Sports</a:t>
            </a:r>
            <a:endParaRPr b="1" sz="2800">
              <a:solidFill>
                <a:schemeClr val="dk1"/>
              </a:solidFill>
            </a:endParaRPr>
          </a:p>
          <a:p>
            <a:pPr indent="-3352" lvl="0" marL="9080" rtl="0" algn="l">
              <a:lnSpc>
                <a:spcPct val="110154"/>
              </a:lnSpc>
              <a:spcBef>
                <a:spcPts val="171"/>
              </a:spcBef>
              <a:spcAft>
                <a:spcPts val="0"/>
              </a:spcAft>
              <a:buNone/>
            </a:pPr>
            <a:r>
              <a:rPr lang="en" sz="2600">
                <a:solidFill>
                  <a:schemeClr val="dk1"/>
                </a:solidFill>
              </a:rPr>
              <a:t>Boys Basketball</a:t>
            </a:r>
            <a:endParaRPr sz="2600">
              <a:solidFill>
                <a:schemeClr val="dk1"/>
              </a:solidFill>
            </a:endParaRPr>
          </a:p>
          <a:p>
            <a:pPr indent="-3352" lvl="0" marL="9080" rtl="0" algn="l">
              <a:lnSpc>
                <a:spcPct val="110154"/>
              </a:lnSpc>
              <a:spcBef>
                <a:spcPts val="171"/>
              </a:spcBef>
              <a:spcAft>
                <a:spcPts val="0"/>
              </a:spcAft>
              <a:buNone/>
            </a:pPr>
            <a:r>
              <a:rPr lang="en" sz="2600">
                <a:solidFill>
                  <a:schemeClr val="dk1"/>
                </a:solidFill>
              </a:rPr>
              <a:t>Girls Basketball</a:t>
            </a:r>
            <a:endParaRPr sz="2600">
              <a:solidFill>
                <a:schemeClr val="dk1"/>
              </a:solidFill>
            </a:endParaRPr>
          </a:p>
          <a:p>
            <a:pPr indent="-3352" lvl="0" marL="9080" rtl="0" algn="l">
              <a:lnSpc>
                <a:spcPct val="110154"/>
              </a:lnSpc>
              <a:spcBef>
                <a:spcPts val="171"/>
              </a:spcBef>
              <a:spcAft>
                <a:spcPts val="0"/>
              </a:spcAft>
              <a:buNone/>
            </a:pPr>
            <a:r>
              <a:rPr lang="en" sz="2600">
                <a:solidFill>
                  <a:schemeClr val="dk1"/>
                </a:solidFill>
              </a:rPr>
              <a:t>Boys Soccer</a:t>
            </a:r>
            <a:endParaRPr sz="2600">
              <a:solidFill>
                <a:schemeClr val="dk1"/>
              </a:solidFill>
            </a:endParaRPr>
          </a:p>
          <a:p>
            <a:pPr indent="-3352" lvl="0" marL="9080" rtl="0" algn="l">
              <a:lnSpc>
                <a:spcPct val="110154"/>
              </a:lnSpc>
              <a:spcBef>
                <a:spcPts val="171"/>
              </a:spcBef>
              <a:spcAft>
                <a:spcPts val="0"/>
              </a:spcAft>
              <a:buNone/>
            </a:pPr>
            <a:r>
              <a:rPr lang="en" sz="2600">
                <a:solidFill>
                  <a:schemeClr val="dk1"/>
                </a:solidFill>
              </a:rPr>
              <a:t>Girls Soccer</a:t>
            </a:r>
            <a:endParaRPr sz="2600">
              <a:solidFill>
                <a:schemeClr val="dk1"/>
              </a:solidFill>
            </a:endParaRPr>
          </a:p>
          <a:p>
            <a:pPr indent="-3352" lvl="0" marL="9080" rtl="0" algn="l">
              <a:lnSpc>
                <a:spcPct val="110154"/>
              </a:lnSpc>
              <a:spcBef>
                <a:spcPts val="171"/>
              </a:spcBef>
              <a:spcAft>
                <a:spcPts val="0"/>
              </a:spcAft>
              <a:buNone/>
            </a:pPr>
            <a:r>
              <a:rPr lang="en" sz="2600">
                <a:solidFill>
                  <a:schemeClr val="dk1"/>
                </a:solidFill>
              </a:rPr>
              <a:t>Wrestling</a:t>
            </a:r>
            <a:endParaRPr b="1" sz="2800">
              <a:solidFill>
                <a:schemeClr val="dk1"/>
              </a:solidFill>
            </a:endParaRPr>
          </a:p>
        </p:txBody>
      </p:sp>
      <p:sp>
        <p:nvSpPr>
          <p:cNvPr id="90" name="Google Shape;90;p18"/>
          <p:cNvSpPr txBox="1"/>
          <p:nvPr/>
        </p:nvSpPr>
        <p:spPr>
          <a:xfrm>
            <a:off x="0" y="233100"/>
            <a:ext cx="9051600" cy="167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chemeClr val="dk2"/>
                </a:solidFill>
                <a:latin typeface="Arial Black"/>
                <a:ea typeface="Arial Black"/>
                <a:cs typeface="Arial Black"/>
                <a:sym typeface="Arial Black"/>
              </a:rPr>
              <a:t>Winter</a:t>
            </a:r>
            <a:r>
              <a:rPr b="1" lang="en" sz="6000">
                <a:solidFill>
                  <a:schemeClr val="dk2"/>
                </a:solidFill>
                <a:latin typeface="Arial Black"/>
                <a:ea typeface="Arial Black"/>
                <a:cs typeface="Arial Black"/>
                <a:sym typeface="Arial Black"/>
              </a:rPr>
              <a:t> Sports</a:t>
            </a:r>
            <a:r>
              <a:rPr b="1" lang="en" sz="4100">
                <a:solidFill>
                  <a:schemeClr val="dk2"/>
                </a:solidFill>
                <a:latin typeface="Arial Black"/>
                <a:ea typeface="Arial Black"/>
                <a:cs typeface="Arial Black"/>
                <a:sym typeface="Arial Black"/>
              </a:rPr>
              <a:t> </a:t>
            </a:r>
            <a:endParaRPr b="1" sz="4100">
              <a:solidFill>
                <a:schemeClr val="dk2"/>
              </a:solidFill>
              <a:latin typeface="Arial Black"/>
              <a:ea typeface="Arial Black"/>
              <a:cs typeface="Arial Black"/>
              <a:sym typeface="Arial Black"/>
            </a:endParaRPr>
          </a:p>
          <a:p>
            <a:pPr indent="0" lvl="0" marL="0" rtl="0" algn="ctr">
              <a:spcBef>
                <a:spcPts val="0"/>
              </a:spcBef>
              <a:spcAft>
                <a:spcPts val="0"/>
              </a:spcAft>
              <a:buNone/>
            </a:pPr>
            <a:r>
              <a:rPr b="1" lang="en" sz="4000">
                <a:solidFill>
                  <a:schemeClr val="dk2"/>
                </a:solidFill>
                <a:latin typeface="Arial Black"/>
                <a:ea typeface="Arial Black"/>
                <a:cs typeface="Arial Black"/>
                <a:sym typeface="Arial Black"/>
              </a:rPr>
              <a:t>11/4-2/19</a:t>
            </a:r>
            <a:r>
              <a:rPr b="1" lang="en" sz="1700">
                <a:solidFill>
                  <a:schemeClr val="dk2"/>
                </a:solidFill>
                <a:latin typeface="Arial Black"/>
                <a:ea typeface="Arial Black"/>
                <a:cs typeface="Arial Black"/>
                <a:sym typeface="Arial Black"/>
              </a:rPr>
              <a:t> </a:t>
            </a:r>
            <a:r>
              <a:rPr b="1" lang="en" sz="1000">
                <a:solidFill>
                  <a:schemeClr val="dk2"/>
                </a:solidFill>
                <a:latin typeface="Arial Black"/>
                <a:ea typeface="Arial Black"/>
                <a:cs typeface="Arial Black"/>
                <a:sym typeface="Arial Black"/>
              </a:rPr>
              <a:t>(not including Varsity Sport Playoffs)</a:t>
            </a:r>
            <a:endParaRPr b="1" sz="1000">
              <a:solidFill>
                <a:schemeClr val="dk2"/>
              </a:solidFill>
              <a:latin typeface="Arial Black"/>
              <a:ea typeface="Arial Black"/>
              <a:cs typeface="Arial Black"/>
              <a:sym typeface="Arial Black"/>
            </a:endParaRPr>
          </a:p>
        </p:txBody>
      </p:sp>
      <p:sp>
        <p:nvSpPr>
          <p:cNvPr id="91" name="Google Shape;91;p18"/>
          <p:cNvSpPr txBox="1"/>
          <p:nvPr/>
        </p:nvSpPr>
        <p:spPr>
          <a:xfrm>
            <a:off x="4408850" y="1841375"/>
            <a:ext cx="3581700" cy="3162300"/>
          </a:xfrm>
          <a:prstGeom prst="rect">
            <a:avLst/>
          </a:prstGeom>
          <a:noFill/>
          <a:ln>
            <a:noFill/>
          </a:ln>
        </p:spPr>
        <p:txBody>
          <a:bodyPr anchorCtr="0" anchor="t" bIns="91425" lIns="91425" spcFirstLastPara="1" rIns="91425" wrap="square" tIns="91425">
            <a:noAutofit/>
          </a:bodyPr>
          <a:lstStyle/>
          <a:p>
            <a:pPr indent="0" lvl="0" marL="0" rtl="0" algn="l">
              <a:spcBef>
                <a:spcPts val="171"/>
              </a:spcBef>
              <a:spcAft>
                <a:spcPts val="0"/>
              </a:spcAft>
              <a:buNone/>
            </a:pPr>
            <a:r>
              <a:rPr b="1" lang="en" sz="2200">
                <a:solidFill>
                  <a:schemeClr val="dk1"/>
                </a:solidFill>
              </a:rPr>
              <a:t>Paperwork Due</a:t>
            </a:r>
            <a:r>
              <a:rPr lang="en" sz="2200">
                <a:solidFill>
                  <a:schemeClr val="dk1"/>
                </a:solidFill>
              </a:rPr>
              <a:t> </a:t>
            </a:r>
            <a:endParaRPr sz="2200">
              <a:solidFill>
                <a:schemeClr val="dk1"/>
              </a:solidFill>
            </a:endParaRPr>
          </a:p>
          <a:p>
            <a:pPr indent="0" lvl="0" marL="9080" rtl="0" algn="l">
              <a:spcBef>
                <a:spcPts val="171"/>
              </a:spcBef>
              <a:spcAft>
                <a:spcPts val="0"/>
              </a:spcAft>
              <a:buNone/>
            </a:pPr>
            <a:r>
              <a:rPr lang="en" sz="2200">
                <a:solidFill>
                  <a:schemeClr val="dk1"/>
                </a:solidFill>
              </a:rPr>
              <a:t>October 23, 2024 </a:t>
            </a:r>
            <a:endParaRPr sz="2200">
              <a:solidFill>
                <a:schemeClr val="dk1"/>
              </a:solidFill>
            </a:endParaRPr>
          </a:p>
          <a:p>
            <a:pPr indent="-3352" lvl="0" marL="9080" rtl="0" algn="l">
              <a:lnSpc>
                <a:spcPct val="110154"/>
              </a:lnSpc>
              <a:spcBef>
                <a:spcPts val="171"/>
              </a:spcBef>
              <a:spcAft>
                <a:spcPts val="0"/>
              </a:spcAft>
              <a:buNone/>
            </a:pPr>
            <a:r>
              <a:rPr b="1" lang="en" sz="2200">
                <a:solidFill>
                  <a:schemeClr val="dk1"/>
                </a:solidFill>
              </a:rPr>
              <a:t>Guardian/Athlete Mtg</a:t>
            </a:r>
            <a:r>
              <a:rPr lang="en" sz="2200">
                <a:solidFill>
                  <a:schemeClr val="dk1"/>
                </a:solidFill>
              </a:rPr>
              <a:t> October 29, 2024 </a:t>
            </a:r>
            <a:endParaRPr sz="2200">
              <a:solidFill>
                <a:schemeClr val="dk1"/>
              </a:solidFill>
            </a:endParaRPr>
          </a:p>
          <a:p>
            <a:pPr indent="-3352" lvl="0" marL="9080" rtl="0" algn="l">
              <a:lnSpc>
                <a:spcPct val="110154"/>
              </a:lnSpc>
              <a:spcBef>
                <a:spcPts val="171"/>
              </a:spcBef>
              <a:spcAft>
                <a:spcPts val="0"/>
              </a:spcAft>
              <a:buNone/>
            </a:pPr>
            <a:r>
              <a:rPr lang="en" sz="2200">
                <a:solidFill>
                  <a:schemeClr val="dk1"/>
                </a:solidFill>
              </a:rPr>
              <a:t>MHS Gym in person 6:30-8pm </a:t>
            </a:r>
            <a:endParaRPr sz="2200">
              <a:solidFill>
                <a:schemeClr val="dk1"/>
              </a:solidFill>
            </a:endParaRPr>
          </a:p>
          <a:p>
            <a:pPr indent="-3352" lvl="0" marL="9080" rtl="0" algn="l">
              <a:lnSpc>
                <a:spcPct val="110154"/>
              </a:lnSpc>
              <a:spcBef>
                <a:spcPts val="171"/>
              </a:spcBef>
              <a:spcAft>
                <a:spcPts val="0"/>
              </a:spcAft>
              <a:buNone/>
            </a:pPr>
            <a:r>
              <a:rPr b="1" lang="en" sz="2200">
                <a:solidFill>
                  <a:schemeClr val="dk1"/>
                </a:solidFill>
              </a:rPr>
              <a:t>Practice Starts </a:t>
            </a:r>
            <a:endParaRPr b="1" sz="2200">
              <a:solidFill>
                <a:schemeClr val="dk1"/>
              </a:solidFill>
            </a:endParaRPr>
          </a:p>
          <a:p>
            <a:pPr indent="-3352" lvl="0" marL="9080" rtl="0" algn="l">
              <a:lnSpc>
                <a:spcPct val="110154"/>
              </a:lnSpc>
              <a:spcBef>
                <a:spcPts val="171"/>
              </a:spcBef>
              <a:spcAft>
                <a:spcPts val="0"/>
              </a:spcAft>
              <a:buNone/>
            </a:pPr>
            <a:r>
              <a:rPr lang="en" sz="2200">
                <a:solidFill>
                  <a:schemeClr val="dk1"/>
                </a:solidFill>
              </a:rPr>
              <a:t>November 4, 2024 </a:t>
            </a:r>
            <a:endParaRPr b="1" sz="2400">
              <a:solidFill>
                <a:schemeClr val="dk1"/>
              </a:solidFill>
            </a:endParaRPr>
          </a:p>
          <a:p>
            <a:pPr indent="0" lvl="0" marL="0" rtl="0" algn="l">
              <a:spcBef>
                <a:spcPts val="0"/>
              </a:spcBef>
              <a:spcAft>
                <a:spcPts val="0"/>
              </a:spcAft>
              <a:buNone/>
            </a:pPr>
            <a:r>
              <a:t/>
            </a:r>
            <a:endParaRPr sz="25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95" name="Shape 95"/>
        <p:cNvGrpSpPr/>
        <p:nvPr/>
      </p:nvGrpSpPr>
      <p:grpSpPr>
        <a:xfrm>
          <a:off x="0" y="0"/>
          <a:ext cx="0" cy="0"/>
          <a:chOff x="0" y="0"/>
          <a:chExt cx="0" cy="0"/>
        </a:xfrm>
      </p:grpSpPr>
      <p:sp>
        <p:nvSpPr>
          <p:cNvPr id="96" name="Google Shape;96;p19"/>
          <p:cNvSpPr txBox="1"/>
          <p:nvPr/>
        </p:nvSpPr>
        <p:spPr>
          <a:xfrm>
            <a:off x="310750" y="1701625"/>
            <a:ext cx="3000000" cy="3263700"/>
          </a:xfrm>
          <a:prstGeom prst="rect">
            <a:avLst/>
          </a:prstGeom>
          <a:noFill/>
          <a:ln>
            <a:noFill/>
          </a:ln>
        </p:spPr>
        <p:txBody>
          <a:bodyPr anchorCtr="0" anchor="t" bIns="91425" lIns="91425" spcFirstLastPara="1" rIns="91425" wrap="square" tIns="91425">
            <a:spAutoFit/>
          </a:bodyPr>
          <a:lstStyle/>
          <a:p>
            <a:pPr indent="0" lvl="0" marL="0" rtl="0" algn="l">
              <a:lnSpc>
                <a:spcPct val="110154"/>
              </a:lnSpc>
              <a:spcBef>
                <a:spcPts val="171"/>
              </a:spcBef>
              <a:spcAft>
                <a:spcPts val="0"/>
              </a:spcAft>
              <a:buNone/>
            </a:pPr>
            <a:r>
              <a:rPr b="1" lang="en" sz="2100">
                <a:solidFill>
                  <a:schemeClr val="dk1"/>
                </a:solidFill>
              </a:rPr>
              <a:t>Spring Sports</a:t>
            </a:r>
            <a:endParaRPr b="1" sz="2100">
              <a:solidFill>
                <a:schemeClr val="dk1"/>
              </a:solidFill>
            </a:endParaRPr>
          </a:p>
          <a:p>
            <a:pPr indent="-3352" lvl="0" marL="9080" rtl="0" algn="l">
              <a:lnSpc>
                <a:spcPct val="110154"/>
              </a:lnSpc>
              <a:spcBef>
                <a:spcPts val="171"/>
              </a:spcBef>
              <a:spcAft>
                <a:spcPts val="0"/>
              </a:spcAft>
              <a:buNone/>
            </a:pPr>
            <a:r>
              <a:rPr lang="en" sz="1900">
                <a:solidFill>
                  <a:schemeClr val="dk1"/>
                </a:solidFill>
              </a:rPr>
              <a:t>Badminton</a:t>
            </a:r>
            <a:endParaRPr sz="1900">
              <a:solidFill>
                <a:schemeClr val="dk1"/>
              </a:solidFill>
            </a:endParaRPr>
          </a:p>
          <a:p>
            <a:pPr indent="-3352" lvl="0" marL="9080" rtl="0" algn="l">
              <a:lnSpc>
                <a:spcPct val="110154"/>
              </a:lnSpc>
              <a:spcBef>
                <a:spcPts val="171"/>
              </a:spcBef>
              <a:spcAft>
                <a:spcPts val="0"/>
              </a:spcAft>
              <a:buNone/>
            </a:pPr>
            <a:r>
              <a:rPr lang="en" sz="1900">
                <a:solidFill>
                  <a:schemeClr val="dk1"/>
                </a:solidFill>
              </a:rPr>
              <a:t>Baseball</a:t>
            </a:r>
            <a:endParaRPr sz="1900">
              <a:solidFill>
                <a:schemeClr val="dk1"/>
              </a:solidFill>
            </a:endParaRPr>
          </a:p>
          <a:p>
            <a:pPr indent="-3352" lvl="0" marL="9080" rtl="0" algn="l">
              <a:lnSpc>
                <a:spcPct val="110154"/>
              </a:lnSpc>
              <a:spcBef>
                <a:spcPts val="171"/>
              </a:spcBef>
              <a:spcAft>
                <a:spcPts val="0"/>
              </a:spcAft>
              <a:buNone/>
            </a:pPr>
            <a:r>
              <a:rPr lang="en" sz="1900">
                <a:solidFill>
                  <a:schemeClr val="dk1"/>
                </a:solidFill>
              </a:rPr>
              <a:t>Boys Golf</a:t>
            </a:r>
            <a:endParaRPr sz="1900">
              <a:solidFill>
                <a:schemeClr val="dk1"/>
              </a:solidFill>
            </a:endParaRPr>
          </a:p>
          <a:p>
            <a:pPr indent="-3352" lvl="0" marL="9080" rtl="0" algn="l">
              <a:lnSpc>
                <a:spcPct val="110154"/>
              </a:lnSpc>
              <a:spcBef>
                <a:spcPts val="171"/>
              </a:spcBef>
              <a:spcAft>
                <a:spcPts val="0"/>
              </a:spcAft>
              <a:buNone/>
            </a:pPr>
            <a:r>
              <a:rPr lang="en" sz="1900">
                <a:solidFill>
                  <a:schemeClr val="dk1"/>
                </a:solidFill>
              </a:rPr>
              <a:t>Softball</a:t>
            </a:r>
            <a:endParaRPr sz="1900">
              <a:solidFill>
                <a:schemeClr val="dk1"/>
              </a:solidFill>
            </a:endParaRPr>
          </a:p>
          <a:p>
            <a:pPr indent="-3352" lvl="0" marL="9080" rtl="0" algn="l">
              <a:lnSpc>
                <a:spcPct val="110154"/>
              </a:lnSpc>
              <a:spcBef>
                <a:spcPts val="171"/>
              </a:spcBef>
              <a:spcAft>
                <a:spcPts val="0"/>
              </a:spcAft>
              <a:buNone/>
            </a:pPr>
            <a:r>
              <a:rPr lang="en" sz="1900">
                <a:solidFill>
                  <a:schemeClr val="dk1"/>
                </a:solidFill>
              </a:rPr>
              <a:t>Swimming</a:t>
            </a:r>
            <a:endParaRPr sz="1900">
              <a:solidFill>
                <a:schemeClr val="dk1"/>
              </a:solidFill>
            </a:endParaRPr>
          </a:p>
          <a:p>
            <a:pPr indent="-3352" lvl="0" marL="9080" rtl="0" algn="l">
              <a:lnSpc>
                <a:spcPct val="110154"/>
              </a:lnSpc>
              <a:spcBef>
                <a:spcPts val="171"/>
              </a:spcBef>
              <a:spcAft>
                <a:spcPts val="0"/>
              </a:spcAft>
              <a:buNone/>
            </a:pPr>
            <a:r>
              <a:rPr lang="en" sz="1900">
                <a:solidFill>
                  <a:schemeClr val="dk1"/>
                </a:solidFill>
              </a:rPr>
              <a:t>Boys Tennis</a:t>
            </a:r>
            <a:endParaRPr sz="1900">
              <a:solidFill>
                <a:schemeClr val="dk1"/>
              </a:solidFill>
            </a:endParaRPr>
          </a:p>
          <a:p>
            <a:pPr indent="-3352" lvl="0" marL="9080" rtl="0" algn="l">
              <a:lnSpc>
                <a:spcPct val="110154"/>
              </a:lnSpc>
              <a:spcBef>
                <a:spcPts val="171"/>
              </a:spcBef>
              <a:spcAft>
                <a:spcPts val="0"/>
              </a:spcAft>
              <a:buNone/>
            </a:pPr>
            <a:r>
              <a:rPr lang="en" sz="1900">
                <a:solidFill>
                  <a:schemeClr val="dk1"/>
                </a:solidFill>
              </a:rPr>
              <a:t>Track &amp; Field</a:t>
            </a:r>
            <a:endParaRPr sz="1900">
              <a:solidFill>
                <a:schemeClr val="dk1"/>
              </a:solidFill>
            </a:endParaRPr>
          </a:p>
          <a:p>
            <a:pPr indent="-3352" lvl="0" marL="9080" rtl="0" algn="l">
              <a:lnSpc>
                <a:spcPct val="110154"/>
              </a:lnSpc>
              <a:spcBef>
                <a:spcPts val="171"/>
              </a:spcBef>
              <a:spcAft>
                <a:spcPts val="0"/>
              </a:spcAft>
              <a:buNone/>
            </a:pPr>
            <a:r>
              <a:rPr lang="en" sz="1900">
                <a:solidFill>
                  <a:schemeClr val="dk1"/>
                </a:solidFill>
              </a:rPr>
              <a:t>Boys Volleyball</a:t>
            </a:r>
            <a:endParaRPr b="1" sz="2100">
              <a:solidFill>
                <a:schemeClr val="dk1"/>
              </a:solidFill>
            </a:endParaRPr>
          </a:p>
        </p:txBody>
      </p:sp>
      <p:sp>
        <p:nvSpPr>
          <p:cNvPr id="97" name="Google Shape;97;p19"/>
          <p:cNvSpPr txBox="1"/>
          <p:nvPr/>
        </p:nvSpPr>
        <p:spPr>
          <a:xfrm>
            <a:off x="46200" y="147625"/>
            <a:ext cx="9051600" cy="155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chemeClr val="dk2"/>
                </a:solidFill>
                <a:latin typeface="Arial Black"/>
                <a:ea typeface="Arial Black"/>
                <a:cs typeface="Arial Black"/>
                <a:sym typeface="Arial Black"/>
              </a:rPr>
              <a:t>Spring </a:t>
            </a:r>
            <a:r>
              <a:rPr b="1" lang="en" sz="6000">
                <a:solidFill>
                  <a:schemeClr val="dk2"/>
                </a:solidFill>
                <a:latin typeface="Arial Black"/>
                <a:ea typeface="Arial Black"/>
                <a:cs typeface="Arial Black"/>
                <a:sym typeface="Arial Black"/>
              </a:rPr>
              <a:t>Sports </a:t>
            </a:r>
            <a:endParaRPr b="1" sz="6000">
              <a:solidFill>
                <a:schemeClr val="dk2"/>
              </a:solidFill>
              <a:latin typeface="Arial Black"/>
              <a:ea typeface="Arial Black"/>
              <a:cs typeface="Arial Black"/>
              <a:sym typeface="Arial Black"/>
            </a:endParaRPr>
          </a:p>
          <a:p>
            <a:pPr indent="0" lvl="0" marL="0" rtl="0" algn="ctr">
              <a:spcBef>
                <a:spcPts val="0"/>
              </a:spcBef>
              <a:spcAft>
                <a:spcPts val="0"/>
              </a:spcAft>
              <a:buNone/>
            </a:pPr>
            <a:r>
              <a:rPr b="1" lang="en" sz="3900">
                <a:solidFill>
                  <a:schemeClr val="dk2"/>
                </a:solidFill>
                <a:latin typeface="Arial Black"/>
                <a:ea typeface="Arial Black"/>
                <a:cs typeface="Arial Black"/>
                <a:sym typeface="Arial Black"/>
              </a:rPr>
              <a:t>2/3</a:t>
            </a:r>
            <a:r>
              <a:rPr b="1" lang="en" sz="3900">
                <a:solidFill>
                  <a:schemeClr val="dk2"/>
                </a:solidFill>
                <a:latin typeface="Arial Black"/>
                <a:ea typeface="Arial Black"/>
                <a:cs typeface="Arial Black"/>
                <a:sym typeface="Arial Black"/>
              </a:rPr>
              <a:t>-5/17</a:t>
            </a:r>
            <a:r>
              <a:rPr b="1" lang="en" sz="1600">
                <a:solidFill>
                  <a:schemeClr val="dk2"/>
                </a:solidFill>
                <a:latin typeface="Arial Black"/>
                <a:ea typeface="Arial Black"/>
                <a:cs typeface="Arial Black"/>
                <a:sym typeface="Arial Black"/>
              </a:rPr>
              <a:t> </a:t>
            </a:r>
            <a:r>
              <a:rPr b="1" lang="en" sz="900">
                <a:solidFill>
                  <a:schemeClr val="dk2"/>
                </a:solidFill>
                <a:latin typeface="Arial Black"/>
                <a:ea typeface="Arial Black"/>
                <a:cs typeface="Arial Black"/>
                <a:sym typeface="Arial Black"/>
              </a:rPr>
              <a:t>(not including Varsity Sport Playoffs)</a:t>
            </a:r>
            <a:endParaRPr b="1" sz="900">
              <a:solidFill>
                <a:schemeClr val="dk2"/>
              </a:solidFill>
              <a:latin typeface="Arial Black"/>
              <a:ea typeface="Arial Black"/>
              <a:cs typeface="Arial Black"/>
              <a:sym typeface="Arial Black"/>
            </a:endParaRPr>
          </a:p>
        </p:txBody>
      </p:sp>
      <p:sp>
        <p:nvSpPr>
          <p:cNvPr id="98" name="Google Shape;98;p19"/>
          <p:cNvSpPr txBox="1"/>
          <p:nvPr/>
        </p:nvSpPr>
        <p:spPr>
          <a:xfrm>
            <a:off x="4102400" y="1701625"/>
            <a:ext cx="3581700" cy="3263700"/>
          </a:xfrm>
          <a:prstGeom prst="rect">
            <a:avLst/>
          </a:prstGeom>
          <a:noFill/>
          <a:ln>
            <a:noFill/>
          </a:ln>
        </p:spPr>
        <p:txBody>
          <a:bodyPr anchorCtr="0" anchor="t" bIns="91425" lIns="91425" spcFirstLastPara="1" rIns="91425" wrap="square" tIns="91425">
            <a:noAutofit/>
          </a:bodyPr>
          <a:lstStyle/>
          <a:p>
            <a:pPr indent="0" lvl="0" marL="0" rtl="0" algn="l">
              <a:spcBef>
                <a:spcPts val="171"/>
              </a:spcBef>
              <a:spcAft>
                <a:spcPts val="0"/>
              </a:spcAft>
              <a:buNone/>
            </a:pPr>
            <a:r>
              <a:rPr b="1" lang="en" sz="2500">
                <a:solidFill>
                  <a:schemeClr val="dk1"/>
                </a:solidFill>
              </a:rPr>
              <a:t>Paperwork Due</a:t>
            </a:r>
            <a:r>
              <a:rPr lang="en" sz="2500">
                <a:solidFill>
                  <a:schemeClr val="dk1"/>
                </a:solidFill>
              </a:rPr>
              <a:t> </a:t>
            </a:r>
            <a:endParaRPr sz="2500">
              <a:solidFill>
                <a:schemeClr val="dk1"/>
              </a:solidFill>
            </a:endParaRPr>
          </a:p>
          <a:p>
            <a:pPr indent="0" lvl="0" marL="9080" rtl="0" algn="l">
              <a:spcBef>
                <a:spcPts val="171"/>
              </a:spcBef>
              <a:spcAft>
                <a:spcPts val="0"/>
              </a:spcAft>
              <a:buNone/>
            </a:pPr>
            <a:r>
              <a:rPr lang="en" sz="2500">
                <a:solidFill>
                  <a:schemeClr val="dk1"/>
                </a:solidFill>
              </a:rPr>
              <a:t>January 22, 2025</a:t>
            </a:r>
            <a:endParaRPr sz="2500">
              <a:solidFill>
                <a:schemeClr val="dk1"/>
              </a:solidFill>
            </a:endParaRPr>
          </a:p>
          <a:p>
            <a:pPr indent="-3352" lvl="0" marL="9080" rtl="0" algn="l">
              <a:spcBef>
                <a:spcPts val="171"/>
              </a:spcBef>
              <a:spcAft>
                <a:spcPts val="0"/>
              </a:spcAft>
              <a:buNone/>
            </a:pPr>
            <a:r>
              <a:rPr b="1" lang="en" sz="2500">
                <a:solidFill>
                  <a:schemeClr val="dk1"/>
                </a:solidFill>
              </a:rPr>
              <a:t>Guardian/Athlete Mtg</a:t>
            </a:r>
            <a:r>
              <a:rPr lang="en" sz="2500">
                <a:solidFill>
                  <a:schemeClr val="dk1"/>
                </a:solidFill>
              </a:rPr>
              <a:t> January 27, 2025 </a:t>
            </a:r>
            <a:endParaRPr sz="2500">
              <a:solidFill>
                <a:schemeClr val="dk1"/>
              </a:solidFill>
            </a:endParaRPr>
          </a:p>
          <a:p>
            <a:pPr indent="-3352" lvl="0" marL="9080" rtl="0" algn="l">
              <a:spcBef>
                <a:spcPts val="171"/>
              </a:spcBef>
              <a:spcAft>
                <a:spcPts val="0"/>
              </a:spcAft>
              <a:buNone/>
            </a:pPr>
            <a:r>
              <a:rPr lang="en" sz="2500">
                <a:solidFill>
                  <a:schemeClr val="dk1"/>
                </a:solidFill>
              </a:rPr>
              <a:t>MHS Gym in person 6:30-8pm </a:t>
            </a:r>
            <a:endParaRPr sz="2500">
              <a:solidFill>
                <a:schemeClr val="dk1"/>
              </a:solidFill>
            </a:endParaRPr>
          </a:p>
          <a:p>
            <a:pPr indent="-3352" lvl="0" marL="9080" rtl="0" algn="l">
              <a:spcBef>
                <a:spcPts val="171"/>
              </a:spcBef>
              <a:spcAft>
                <a:spcPts val="0"/>
              </a:spcAft>
              <a:buNone/>
            </a:pPr>
            <a:r>
              <a:rPr b="1" lang="en" sz="2500">
                <a:solidFill>
                  <a:schemeClr val="dk1"/>
                </a:solidFill>
              </a:rPr>
              <a:t>Practice Starts</a:t>
            </a:r>
            <a:r>
              <a:rPr lang="en" sz="2500">
                <a:solidFill>
                  <a:schemeClr val="dk1"/>
                </a:solidFill>
              </a:rPr>
              <a:t> </a:t>
            </a:r>
            <a:endParaRPr sz="2500">
              <a:solidFill>
                <a:schemeClr val="dk1"/>
              </a:solidFill>
            </a:endParaRPr>
          </a:p>
          <a:p>
            <a:pPr indent="-3352" lvl="0" marL="9080" rtl="0" algn="l">
              <a:spcBef>
                <a:spcPts val="171"/>
              </a:spcBef>
              <a:spcAft>
                <a:spcPts val="0"/>
              </a:spcAft>
              <a:buNone/>
            </a:pPr>
            <a:r>
              <a:rPr lang="en" sz="2500">
                <a:solidFill>
                  <a:schemeClr val="dk1"/>
                </a:solidFill>
              </a:rPr>
              <a:t>February 3, 2025</a:t>
            </a:r>
            <a:endParaRPr b="1" sz="2700">
              <a:solidFill>
                <a:schemeClr val="dk1"/>
              </a:solidFill>
            </a:endParaRPr>
          </a:p>
          <a:p>
            <a:pPr indent="0" lvl="0" marL="0" rtl="0" algn="l">
              <a:spcBef>
                <a:spcPts val="0"/>
              </a:spcBef>
              <a:spcAft>
                <a:spcPts val="0"/>
              </a:spcAft>
              <a:buNone/>
            </a:pPr>
            <a:r>
              <a:t/>
            </a:r>
            <a:endParaRPr sz="26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102" name="Shape 102"/>
        <p:cNvGrpSpPr/>
        <p:nvPr/>
      </p:nvGrpSpPr>
      <p:grpSpPr>
        <a:xfrm>
          <a:off x="0" y="0"/>
          <a:ext cx="0" cy="0"/>
          <a:chOff x="0" y="0"/>
          <a:chExt cx="0" cy="0"/>
        </a:xfrm>
      </p:grpSpPr>
      <p:sp>
        <p:nvSpPr>
          <p:cNvPr id="103" name="Google Shape;103;p20"/>
          <p:cNvSpPr txBox="1"/>
          <p:nvPr/>
        </p:nvSpPr>
        <p:spPr>
          <a:xfrm>
            <a:off x="399800" y="170550"/>
            <a:ext cx="8593500" cy="69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900"/>
              <a:t>Season 1 Team             Season 2 Teams OVERLAP</a:t>
            </a:r>
            <a:endParaRPr b="1" sz="2900"/>
          </a:p>
        </p:txBody>
      </p:sp>
      <p:sp>
        <p:nvSpPr>
          <p:cNvPr id="104" name="Google Shape;104;p20"/>
          <p:cNvSpPr txBox="1"/>
          <p:nvPr/>
        </p:nvSpPr>
        <p:spPr>
          <a:xfrm>
            <a:off x="399800" y="957175"/>
            <a:ext cx="8421900" cy="3879300"/>
          </a:xfrm>
          <a:prstGeom prst="rect">
            <a:avLst/>
          </a:prstGeom>
          <a:noFill/>
          <a:ln>
            <a:noFill/>
          </a:ln>
        </p:spPr>
        <p:txBody>
          <a:bodyPr anchorCtr="0" anchor="t" bIns="91425" lIns="91425" spcFirstLastPara="1" rIns="91425" wrap="square" tIns="91425">
            <a:noAutofit/>
          </a:bodyPr>
          <a:lstStyle/>
          <a:p>
            <a:pPr indent="-374650" lvl="0" marL="457200" rtl="0" algn="l">
              <a:lnSpc>
                <a:spcPct val="150000"/>
              </a:lnSpc>
              <a:spcBef>
                <a:spcPts val="0"/>
              </a:spcBef>
              <a:spcAft>
                <a:spcPts val="0"/>
              </a:spcAft>
              <a:buSzPts val="2300"/>
              <a:buChar char="●"/>
            </a:pPr>
            <a:r>
              <a:rPr lang="en" sz="2300"/>
              <a:t>Tryouts- Athletes in a Season 1 Sport MUST </a:t>
            </a:r>
            <a:r>
              <a:rPr lang="en" sz="2300"/>
              <a:t>communicate</a:t>
            </a:r>
            <a:r>
              <a:rPr lang="en" sz="2300"/>
              <a:t> with the Season 2 Coach regarding trying out for the sport. </a:t>
            </a:r>
            <a:endParaRPr sz="2300"/>
          </a:p>
          <a:p>
            <a:pPr indent="-374650" lvl="0" marL="457200" rtl="0" algn="l">
              <a:lnSpc>
                <a:spcPct val="150000"/>
              </a:lnSpc>
              <a:spcBef>
                <a:spcPts val="0"/>
              </a:spcBef>
              <a:spcAft>
                <a:spcPts val="0"/>
              </a:spcAft>
              <a:buSzPts val="2300"/>
              <a:buChar char="●"/>
            </a:pPr>
            <a:r>
              <a:rPr lang="en" sz="2300"/>
              <a:t>You are not guaranteed to receive 3 days of tryouts after Season 1 ends without communication with a Season 2 Coach</a:t>
            </a:r>
            <a:endParaRPr sz="2300"/>
          </a:p>
          <a:p>
            <a:pPr indent="-374650" lvl="0" marL="457200" rtl="0" algn="l">
              <a:lnSpc>
                <a:spcPct val="150000"/>
              </a:lnSpc>
              <a:spcBef>
                <a:spcPts val="0"/>
              </a:spcBef>
              <a:spcAft>
                <a:spcPts val="0"/>
              </a:spcAft>
              <a:buSzPts val="2300"/>
              <a:buChar char="●"/>
            </a:pPr>
            <a:r>
              <a:rPr lang="en" sz="2300"/>
              <a:t>Home Campus CONFIRMATION SEASON 2 SPORT </a:t>
            </a:r>
            <a:r>
              <a:rPr lang="en" sz="2100"/>
              <a:t>(Physical and Concussion Paperwork already on file)</a:t>
            </a:r>
            <a:endParaRPr sz="2100"/>
          </a:p>
        </p:txBody>
      </p:sp>
      <p:sp>
        <p:nvSpPr>
          <p:cNvPr id="105" name="Google Shape;105;p20"/>
          <p:cNvSpPr/>
          <p:nvPr/>
        </p:nvSpPr>
        <p:spPr>
          <a:xfrm>
            <a:off x="4118450" y="342750"/>
            <a:ext cx="851400" cy="348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9" name="Shape 109"/>
        <p:cNvGrpSpPr/>
        <p:nvPr/>
      </p:nvGrpSpPr>
      <p:grpSpPr>
        <a:xfrm>
          <a:off x="0" y="0"/>
          <a:ext cx="0" cy="0"/>
          <a:chOff x="0" y="0"/>
          <a:chExt cx="0" cy="0"/>
        </a:xfrm>
      </p:grpSpPr>
      <p:sp>
        <p:nvSpPr>
          <p:cNvPr id="110" name="Google Shape;110;p21"/>
          <p:cNvSpPr txBox="1"/>
          <p:nvPr>
            <p:ph type="ctrTitle"/>
          </p:nvPr>
        </p:nvSpPr>
        <p:spPr>
          <a:xfrm>
            <a:off x="80575" y="349175"/>
            <a:ext cx="9063300" cy="4794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i="1" lang="en" sz="3500" u="sng"/>
              <a:t>Must have 2.0; passing 4 classes</a:t>
            </a:r>
            <a:endParaRPr b="1" i="1" sz="3500" u="sng"/>
          </a:p>
          <a:p>
            <a:pPr indent="0" lvl="0" marL="0" rtl="0" algn="ctr">
              <a:spcBef>
                <a:spcPts val="0"/>
              </a:spcBef>
              <a:spcAft>
                <a:spcPts val="0"/>
              </a:spcAft>
              <a:buNone/>
            </a:pPr>
            <a:r>
              <a:rPr lang="en" sz="3300"/>
              <a:t>Sports eligibility will be based off of 6 week grades to tryout/practice. </a:t>
            </a:r>
            <a:endParaRPr sz="3300"/>
          </a:p>
          <a:p>
            <a:pPr indent="0" lvl="0" marL="0" rtl="0" algn="ctr">
              <a:spcBef>
                <a:spcPts val="0"/>
              </a:spcBef>
              <a:spcAft>
                <a:spcPts val="0"/>
              </a:spcAft>
              <a:buNone/>
            </a:pPr>
            <a:r>
              <a:t/>
            </a:r>
            <a:endParaRPr sz="3300"/>
          </a:p>
          <a:p>
            <a:pPr indent="0" lvl="0" marL="0" rtl="0" algn="ctr">
              <a:spcBef>
                <a:spcPts val="0"/>
              </a:spcBef>
              <a:spcAft>
                <a:spcPts val="0"/>
              </a:spcAft>
              <a:buNone/>
            </a:pPr>
            <a:r>
              <a:rPr lang="en" sz="3300"/>
              <a:t>Entire SCHOOL graded at the same time.</a:t>
            </a:r>
            <a:endParaRPr sz="3300"/>
          </a:p>
          <a:p>
            <a:pPr indent="0" lvl="0" marL="0" rtl="0" algn="ctr">
              <a:spcBef>
                <a:spcPts val="0"/>
              </a:spcBef>
              <a:spcAft>
                <a:spcPts val="0"/>
              </a:spcAft>
              <a:buNone/>
            </a:pPr>
            <a:r>
              <a:t/>
            </a:r>
            <a:endParaRPr sz="3300"/>
          </a:p>
          <a:p>
            <a:pPr indent="0" lvl="0" marL="0" rtl="0" algn="ctr">
              <a:spcBef>
                <a:spcPts val="0"/>
              </a:spcBef>
              <a:spcAft>
                <a:spcPts val="0"/>
              </a:spcAft>
              <a:buNone/>
            </a:pPr>
            <a:r>
              <a:rPr lang="en" sz="3300"/>
              <a:t>Continuing eligibility will be based off next grading period</a:t>
            </a:r>
            <a:endParaRPr/>
          </a:p>
        </p:txBody>
      </p:sp>
      <p:sp>
        <p:nvSpPr>
          <p:cNvPr id="111" name="Google Shape;111;p21"/>
          <p:cNvSpPr txBox="1"/>
          <p:nvPr>
            <p:ph idx="1" type="subTitle"/>
          </p:nvPr>
        </p:nvSpPr>
        <p:spPr>
          <a:xfrm>
            <a:off x="0" y="0"/>
            <a:ext cx="8520600" cy="8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000">
                <a:latin typeface="Arial Black"/>
                <a:ea typeface="Arial Black"/>
                <a:cs typeface="Arial Black"/>
                <a:sym typeface="Arial Black"/>
              </a:rPr>
              <a:t>Eligibility</a:t>
            </a:r>
            <a:endParaRPr b="1" sz="5000">
              <a:latin typeface="Arial Black"/>
              <a:ea typeface="Arial Black"/>
              <a:cs typeface="Arial Black"/>
              <a:sym typeface="Arial Black"/>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